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7104050" cy="10234600"/>
  <p:embeddedFontLst>
    <p:embeddedFont>
      <p:font typeface="Average"/>
      <p:regular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83C963-5B73-4EF7-BF7C-4C523AAF9F0E}">
  <a:tblStyle styleId="{5D83C963-5B73-4EF7-BF7C-4C523AAF9F0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40473EE-9084-4ADF-8C46-B1098326F7C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Average-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Oswald-bold.fntdata"/><Relationship Id="rId14" Type="http://schemas.openxmlformats.org/officeDocument/2006/relationships/slide" Target="slides/slide8.xml"/><Relationship Id="rId36" Type="http://schemas.openxmlformats.org/officeDocument/2006/relationships/font" Target="fonts/Oswa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8162" cy="511175"/>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1pPr>
            <a:lvl2pPr lvl="1"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2pPr>
            <a:lvl3pPr lvl="2"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3pPr>
            <a:lvl4pPr lvl="3"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4pPr>
            <a:lvl5pPr lvl="4"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5pPr>
            <a:lvl6pPr lvl="5"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6pPr>
            <a:lvl7pPr lvl="6"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7pPr>
            <a:lvl8pPr lvl="7"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8pPr>
            <a:lvl9pPr lvl="8"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9pPr>
          </a:lstStyle>
          <a:p/>
        </p:txBody>
      </p:sp>
      <p:sp>
        <p:nvSpPr>
          <p:cNvPr id="4" name="Google Shape;4;n"/>
          <p:cNvSpPr txBox="1"/>
          <p:nvPr>
            <p:ph idx="10" type="dt"/>
          </p:nvPr>
        </p:nvSpPr>
        <p:spPr>
          <a:xfrm>
            <a:off x="4024312" y="0"/>
            <a:ext cx="3078162" cy="511175"/>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1pPr>
            <a:lvl2pPr lvl="1"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2pPr>
            <a:lvl3pPr lvl="2"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3pPr>
            <a:lvl4pPr lvl="3"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4pPr>
            <a:lvl5pPr lvl="4"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5pPr>
            <a:lvl6pPr lvl="5"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6pPr>
            <a:lvl7pPr lvl="6"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7pPr>
            <a:lvl8pPr lvl="7"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8pPr>
            <a:lvl9pPr lvl="8"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9pPr>
          </a:lstStyle>
          <a:p/>
        </p:txBody>
      </p:sp>
      <p:sp>
        <p:nvSpPr>
          <p:cNvPr id="5" name="Google Shape;5;n"/>
          <p:cNvSpPr/>
          <p:nvPr>
            <p:ph idx="3"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09612" y="4860925"/>
            <a:ext cx="5684837" cy="460533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721850"/>
            <a:ext cx="3078162" cy="511175"/>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1pPr>
            <a:lvl2pPr lvl="1"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2pPr>
            <a:lvl3pPr lvl="2"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3pPr>
            <a:lvl4pPr lvl="3"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4pPr>
            <a:lvl5pPr lvl="4"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5pPr>
            <a:lvl6pPr lvl="5"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6pPr>
            <a:lvl7pPr lvl="6"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7pPr>
            <a:lvl8pPr lvl="7"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8pPr>
            <a:lvl9pPr lvl="8" marR="0" rtl="0" algn="ctr">
              <a:lnSpc>
                <a:spcPct val="100000"/>
              </a:lnSpc>
              <a:spcBef>
                <a:spcPts val="0"/>
              </a:spcBef>
              <a:spcAft>
                <a:spcPts val="0"/>
              </a:spcAft>
              <a:buSzPts val="1400"/>
              <a:buNone/>
              <a:defRPr b="1" i="0" sz="4000" u="none" cap="none" strike="noStrike">
                <a:solidFill>
                  <a:srgbClr val="000000"/>
                </a:solidFill>
                <a:latin typeface="Trebuchet MS"/>
                <a:ea typeface="Trebuchet MS"/>
                <a:cs typeface="Trebuchet MS"/>
                <a:sym typeface="Trebuchet MS"/>
              </a:defRPr>
            </a:lvl9pPr>
          </a:lstStyle>
          <a:p/>
        </p:txBody>
      </p:sp>
      <p:sp>
        <p:nvSpPr>
          <p:cNvPr id="8" name="Google Shape;8;n"/>
          <p:cNvSpPr txBox="1"/>
          <p:nvPr>
            <p:ph idx="12" type="sldNum"/>
          </p:nvPr>
        </p:nvSpPr>
        <p:spPr>
          <a:xfrm>
            <a:off x="4024312" y="9721850"/>
            <a:ext cx="3078162" cy="511175"/>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f2f7750b8_0_74:notes"/>
          <p:cNvSpPr/>
          <p:nvPr>
            <p:ph idx="2" type="sldImg"/>
          </p:nvPr>
        </p:nvSpPr>
        <p:spPr>
          <a:xfrm>
            <a:off x="394980" y="767595"/>
            <a:ext cx="6314700" cy="38379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f2f7750b8_0_74:notes"/>
          <p:cNvSpPr txBox="1"/>
          <p:nvPr>
            <p:ph idx="1" type="body"/>
          </p:nvPr>
        </p:nvSpPr>
        <p:spPr>
          <a:xfrm>
            <a:off x="710405" y="4861435"/>
            <a:ext cx="5683200" cy="4605600"/>
          </a:xfrm>
          <a:prstGeom prst="rect">
            <a:avLst/>
          </a:prstGeom>
          <a:noFill/>
          <a:ln>
            <a:noFill/>
          </a:ln>
        </p:spPr>
        <p:txBody>
          <a:bodyPr anchorCtr="0" anchor="ctr" bIns="97250" lIns="97250" spcFirstLastPara="1" rIns="97250" wrap="square" tIns="97250">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4fcbf1b019_0_109: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fcbf1b019_0_109: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4fcbf1b019_0_109: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4fcbf1b019_0_118:notes"/>
          <p:cNvSpPr/>
          <p:nvPr>
            <p:ph idx="2" type="sldImg"/>
          </p:nvPr>
        </p:nvSpPr>
        <p:spPr>
          <a:xfrm>
            <a:off x="394980" y="767595"/>
            <a:ext cx="6314700" cy="38379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fcbf1b019_0_118:notes"/>
          <p:cNvSpPr txBox="1"/>
          <p:nvPr>
            <p:ph idx="1" type="body"/>
          </p:nvPr>
        </p:nvSpPr>
        <p:spPr>
          <a:xfrm>
            <a:off x="710405" y="4861435"/>
            <a:ext cx="5683200" cy="4605600"/>
          </a:xfrm>
          <a:prstGeom prst="rect">
            <a:avLst/>
          </a:prstGeom>
          <a:noFill/>
          <a:ln>
            <a:noFill/>
          </a:ln>
        </p:spPr>
        <p:txBody>
          <a:bodyPr anchorCtr="0" anchor="ctr" bIns="97250" lIns="97250" spcFirstLastPara="1" rIns="97250" wrap="square" tIns="97250">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4fca9b9b52_0_19: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fca9b9b52_0_19: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4fca9b9b52_0_19: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4fcbf1b019_0_173: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fcbf1b019_0_173: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4fcbf1b019_0_173: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500701d7c2_0_0: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00701d7c2_0_0: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500701d7c2_0_0: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4fcbf1b019_0_331: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fcbf1b019_0_331: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4fcbf1b019_0_331: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50ab12c622_1_0: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0ab12c622_1_0: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50ab12c622_1_0: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03c19e4bb_0_70: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03c19e4bb_0_70: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703c19e4bb_0_70: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4fcbf1b019_0_236: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fcbf1b019_0_236: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4fcbf1b019_0_236: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6a98a54c87_0_0:notes"/>
          <p:cNvSpPr/>
          <p:nvPr>
            <p:ph idx="2" type="sldImg"/>
          </p:nvPr>
        </p:nvSpPr>
        <p:spPr>
          <a:xfrm>
            <a:off x="394980" y="767595"/>
            <a:ext cx="6314700" cy="38379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6a98a54c87_0_0:notes"/>
          <p:cNvSpPr txBox="1"/>
          <p:nvPr>
            <p:ph idx="1" type="body"/>
          </p:nvPr>
        </p:nvSpPr>
        <p:spPr>
          <a:xfrm>
            <a:off x="710405" y="4861435"/>
            <a:ext cx="5683200" cy="4605600"/>
          </a:xfrm>
          <a:prstGeom prst="rect">
            <a:avLst/>
          </a:prstGeom>
          <a:noFill/>
          <a:ln>
            <a:noFill/>
          </a:ln>
        </p:spPr>
        <p:txBody>
          <a:bodyPr anchorCtr="0" anchor="ctr" bIns="97250" lIns="97250" spcFirstLastPara="1" rIns="97250" wrap="square" tIns="97250">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03c19e4bb_0_0: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703c19e4bb_0_0: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a98a54c87_0_16: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a98a54c87_0_16: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6a98a54c87_0_16: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a98a54c87_0_23: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a98a54c87_0_23: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6a98a54c87_0_23: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a98a54c87_0_30: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6a98a54c87_0_30: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26a98a54c87_0_30: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6a98a54c87_0_39:notes"/>
          <p:cNvSpPr/>
          <p:nvPr>
            <p:ph idx="2" type="sldImg"/>
          </p:nvPr>
        </p:nvSpPr>
        <p:spPr>
          <a:xfrm>
            <a:off x="394980" y="767595"/>
            <a:ext cx="6314700" cy="38379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6a98a54c87_0_39:notes"/>
          <p:cNvSpPr txBox="1"/>
          <p:nvPr>
            <p:ph idx="1" type="body"/>
          </p:nvPr>
        </p:nvSpPr>
        <p:spPr>
          <a:xfrm>
            <a:off x="710405" y="4861435"/>
            <a:ext cx="5683200" cy="4605600"/>
          </a:xfrm>
          <a:prstGeom prst="rect">
            <a:avLst/>
          </a:prstGeom>
          <a:noFill/>
          <a:ln>
            <a:noFill/>
          </a:ln>
        </p:spPr>
        <p:txBody>
          <a:bodyPr anchorCtr="0" anchor="ctr" bIns="97250" lIns="97250" spcFirstLastPara="1" rIns="97250" wrap="square" tIns="97250">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a98a54c87_0_55: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a98a54c87_0_55: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6a98a54c87_0_55: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a98a54c87_0_68:notes"/>
          <p:cNvSpPr/>
          <p:nvPr>
            <p:ph idx="2" type="sldImg"/>
          </p:nvPr>
        </p:nvSpPr>
        <p:spPr>
          <a:xfrm>
            <a:off x="394980" y="767595"/>
            <a:ext cx="6314700" cy="38379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6a98a54c87_0_68:notes"/>
          <p:cNvSpPr txBox="1"/>
          <p:nvPr>
            <p:ph idx="1" type="body"/>
          </p:nvPr>
        </p:nvSpPr>
        <p:spPr>
          <a:xfrm>
            <a:off x="710405" y="4861435"/>
            <a:ext cx="5683200" cy="4605600"/>
          </a:xfrm>
          <a:prstGeom prst="rect">
            <a:avLst/>
          </a:prstGeom>
          <a:noFill/>
          <a:ln>
            <a:noFill/>
          </a:ln>
        </p:spPr>
        <p:txBody>
          <a:bodyPr anchorCtr="0" anchor="ctr" bIns="97250" lIns="97250" spcFirstLastPara="1" rIns="97250" wrap="square" tIns="97250">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a98a54c87_0_111: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a98a54c87_0_111: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6a98a54c87_0_111: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a98a54c87_0_117: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26a98a54c87_0_117: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6a98a54c87_0_124:notes"/>
          <p:cNvSpPr/>
          <p:nvPr>
            <p:ph idx="2" type="sldImg"/>
          </p:nvPr>
        </p:nvSpPr>
        <p:spPr>
          <a:xfrm>
            <a:off x="394980" y="767595"/>
            <a:ext cx="6314700" cy="38379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6a98a54c87_0_124:notes"/>
          <p:cNvSpPr txBox="1"/>
          <p:nvPr>
            <p:ph idx="1" type="body"/>
          </p:nvPr>
        </p:nvSpPr>
        <p:spPr>
          <a:xfrm>
            <a:off x="710405" y="4861435"/>
            <a:ext cx="5683200" cy="4605600"/>
          </a:xfrm>
          <a:prstGeom prst="rect">
            <a:avLst/>
          </a:prstGeom>
          <a:noFill/>
          <a:ln>
            <a:noFill/>
          </a:ln>
        </p:spPr>
        <p:txBody>
          <a:bodyPr anchorCtr="0" anchor="ctr" bIns="97250" lIns="97250" spcFirstLastPara="1" rIns="97250" wrap="square" tIns="97250">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4fca9b9b52_0_7: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fca9b9b52_0_7: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4fca9b9b52_0_7: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4fcbf1b019_0_7:notes"/>
          <p:cNvSpPr/>
          <p:nvPr>
            <p:ph idx="2" type="sldImg"/>
          </p:nvPr>
        </p:nvSpPr>
        <p:spPr>
          <a:xfrm>
            <a:off x="394980" y="767595"/>
            <a:ext cx="6314700" cy="38379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fcbf1b019_0_7:notes"/>
          <p:cNvSpPr txBox="1"/>
          <p:nvPr>
            <p:ph idx="1" type="body"/>
          </p:nvPr>
        </p:nvSpPr>
        <p:spPr>
          <a:xfrm>
            <a:off x="710405" y="4861435"/>
            <a:ext cx="5683200" cy="4605600"/>
          </a:xfrm>
          <a:prstGeom prst="rect">
            <a:avLst/>
          </a:prstGeom>
          <a:noFill/>
          <a:ln>
            <a:noFill/>
          </a:ln>
        </p:spPr>
        <p:txBody>
          <a:bodyPr anchorCtr="0" anchor="ctr" bIns="97250" lIns="97250" spcFirstLastPara="1" rIns="97250" wrap="square" tIns="97250">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4fca9b9b52_0_13: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fca9b9b52_0_13: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4fca9b9b52_0_13: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4fcbf1b019_0_48: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fcbf1b019_0_48: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4fcbf1b019_0_48: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4fcbf1b019_0_85: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fcbf1b019_0_85: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288925" lvl="0" marL="457200" rtl="0" algn="l">
              <a:lnSpc>
                <a:spcPct val="115000"/>
              </a:lnSpc>
              <a:spcBef>
                <a:spcPts val="1000"/>
              </a:spcBef>
              <a:spcAft>
                <a:spcPts val="0"/>
              </a:spcAft>
              <a:buSzPts val="950"/>
              <a:buAutoNum type="arabicPeriod"/>
            </a:pPr>
            <a:r>
              <a:rPr lang="en-US" sz="950"/>
              <a:t>Modularity: The source code for an object can be written and maintained independently of the source code for other objects. Once created, an object can be easily passed around inside the system.</a:t>
            </a:r>
            <a:endParaRPr sz="950"/>
          </a:p>
          <a:p>
            <a:pPr indent="-288925" lvl="0" marL="457200" rtl="0" algn="l">
              <a:lnSpc>
                <a:spcPct val="115000"/>
              </a:lnSpc>
              <a:spcBef>
                <a:spcPts val="0"/>
              </a:spcBef>
              <a:spcAft>
                <a:spcPts val="0"/>
              </a:spcAft>
              <a:buSzPts val="950"/>
              <a:buAutoNum type="arabicPeriod"/>
            </a:pPr>
            <a:r>
              <a:rPr lang="en-US" sz="950"/>
              <a:t>Information-hiding: By interacting only with an object's methods, the details of its internal implementation remain hidden from the outside world.</a:t>
            </a:r>
            <a:endParaRPr sz="950"/>
          </a:p>
          <a:p>
            <a:pPr indent="-288925" lvl="0" marL="457200" rtl="0" algn="l">
              <a:lnSpc>
                <a:spcPct val="115000"/>
              </a:lnSpc>
              <a:spcBef>
                <a:spcPts val="0"/>
              </a:spcBef>
              <a:spcAft>
                <a:spcPts val="0"/>
              </a:spcAft>
              <a:buSzPts val="950"/>
              <a:buAutoNum type="arabicPeriod"/>
            </a:pPr>
            <a:r>
              <a:rPr lang="en-US" sz="950"/>
              <a:t>Code re-use: If an object already exists (perhaps written by another software developer), you can use that object in your program. This allows specialists to implement/test/debug complex, task-specific objects, which you can then trust to run in your own code.</a:t>
            </a:r>
            <a:endParaRPr sz="950"/>
          </a:p>
          <a:p>
            <a:pPr indent="-288925" lvl="0" marL="457200" rtl="0" algn="l">
              <a:lnSpc>
                <a:spcPct val="115000"/>
              </a:lnSpc>
              <a:spcBef>
                <a:spcPts val="0"/>
              </a:spcBef>
              <a:spcAft>
                <a:spcPts val="0"/>
              </a:spcAft>
              <a:buSzPts val="950"/>
              <a:buAutoNum type="arabicPeriod"/>
            </a:pPr>
            <a:r>
              <a:rPr lang="en-US" sz="950"/>
              <a:t>Pluggability and debugging ease: If a particular object turns out to be problematic, you can simply remove it from your application and plug in a different object as its replacement. This is analogous to fixing mechanical problems in the real world. If a bolt breaks, you replace </a:t>
            </a:r>
            <a:r>
              <a:rPr i="1" lang="en-US" sz="950"/>
              <a:t>it</a:t>
            </a:r>
            <a:r>
              <a:rPr lang="en-US" sz="950"/>
              <a:t>, not the entire machine.</a:t>
            </a:r>
            <a:endParaRPr sz="1000"/>
          </a:p>
        </p:txBody>
      </p:sp>
      <p:sp>
        <p:nvSpPr>
          <p:cNvPr id="232" name="Google Shape;232;g4fcbf1b019_0_85: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4fcbf1b019_0_92: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fcbf1b019_0_92: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4fcbf1b019_0_92: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4fcbf1b019_0_101:notes"/>
          <p:cNvSpPr/>
          <p:nvPr>
            <p:ph idx="2" type="sldImg"/>
          </p:nvPr>
        </p:nvSpPr>
        <p:spPr>
          <a:xfrm>
            <a:off x="141023" y="768350"/>
            <a:ext cx="6822000" cy="3837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fcbf1b019_0_101:notes"/>
          <p:cNvSpPr txBox="1"/>
          <p:nvPr>
            <p:ph idx="1" type="body"/>
          </p:nvPr>
        </p:nvSpPr>
        <p:spPr>
          <a:xfrm>
            <a:off x="709612" y="4860925"/>
            <a:ext cx="5684700" cy="4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4fcbf1b019_0_101:notes"/>
          <p:cNvSpPr txBox="1"/>
          <p:nvPr>
            <p:ph idx="12" type="sldNum"/>
          </p:nvPr>
        </p:nvSpPr>
        <p:spPr>
          <a:xfrm>
            <a:off x="4024312" y="9721850"/>
            <a:ext cx="3078300" cy="5112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
          <p:cNvGrpSpPr/>
          <p:nvPr/>
        </p:nvGrpSpPr>
        <p:grpSpPr>
          <a:xfrm>
            <a:off x="4350279" y="2855377"/>
            <a:ext cx="443589" cy="105632"/>
            <a:chOff x="4137525" y="2915950"/>
            <a:chExt cx="869100" cy="207000"/>
          </a:xfrm>
        </p:grpSpPr>
        <p:sp>
          <p:nvSpPr>
            <p:cNvPr id="15" name="Google Shape;15;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59" name="Shape 59"/>
        <p:cNvGrpSpPr/>
        <p:nvPr/>
      </p:nvGrpSpPr>
      <p:grpSpPr>
        <a:xfrm>
          <a:off x="0" y="0"/>
          <a:ext cx="0" cy="0"/>
          <a:chOff x="0" y="0"/>
          <a:chExt cx="0" cy="0"/>
        </a:xfrm>
      </p:grpSpPr>
      <p:sp>
        <p:nvSpPr>
          <p:cNvPr id="60" name="Google Shape;60;p13"/>
          <p:cNvSpPr txBox="1"/>
          <p:nvPr>
            <p:ph type="title"/>
          </p:nvPr>
        </p:nvSpPr>
        <p:spPr>
          <a:xfrm>
            <a:off x="533400" y="214313"/>
            <a:ext cx="7010400" cy="5715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1pPr>
            <a:lvl2pPr lvl="1" marR="0" rtl="0" algn="l">
              <a:spcBef>
                <a:spcPts val="0"/>
              </a:spcBef>
              <a:spcAft>
                <a:spcPts val="0"/>
              </a:spcAft>
              <a:buSzPts val="3000"/>
              <a:buNone/>
              <a:defRPr b="1" i="0" sz="3200" u="none" cap="none" strike="noStrike">
                <a:solidFill>
                  <a:schemeClr val="dk2"/>
                </a:solidFill>
                <a:latin typeface="Arial"/>
                <a:ea typeface="Arial"/>
                <a:cs typeface="Arial"/>
                <a:sym typeface="Arial"/>
              </a:defRPr>
            </a:lvl2pPr>
            <a:lvl3pPr lvl="2" marR="0" rtl="0" algn="l">
              <a:spcBef>
                <a:spcPts val="0"/>
              </a:spcBef>
              <a:spcAft>
                <a:spcPts val="0"/>
              </a:spcAft>
              <a:buSzPts val="3000"/>
              <a:buNone/>
              <a:defRPr b="1" i="0" sz="3200" u="none" cap="none" strike="noStrike">
                <a:solidFill>
                  <a:schemeClr val="dk2"/>
                </a:solidFill>
                <a:latin typeface="Arial"/>
                <a:ea typeface="Arial"/>
                <a:cs typeface="Arial"/>
                <a:sym typeface="Arial"/>
              </a:defRPr>
            </a:lvl3pPr>
            <a:lvl4pPr lvl="3" marR="0" rtl="0" algn="l">
              <a:spcBef>
                <a:spcPts val="0"/>
              </a:spcBef>
              <a:spcAft>
                <a:spcPts val="0"/>
              </a:spcAft>
              <a:buSzPts val="3000"/>
              <a:buNone/>
              <a:defRPr b="1" i="0" sz="3200" u="none" cap="none" strike="noStrike">
                <a:solidFill>
                  <a:schemeClr val="dk2"/>
                </a:solidFill>
                <a:latin typeface="Arial"/>
                <a:ea typeface="Arial"/>
                <a:cs typeface="Arial"/>
                <a:sym typeface="Arial"/>
              </a:defRPr>
            </a:lvl4pPr>
            <a:lvl5pPr lvl="4" marR="0" rtl="0" algn="l">
              <a:spcBef>
                <a:spcPts val="0"/>
              </a:spcBef>
              <a:spcAft>
                <a:spcPts val="0"/>
              </a:spcAft>
              <a:buSzPts val="3000"/>
              <a:buNone/>
              <a:defRPr b="1" i="0" sz="3200" u="none" cap="none" strike="noStrike">
                <a:solidFill>
                  <a:schemeClr val="dk2"/>
                </a:solidFill>
                <a:latin typeface="Arial"/>
                <a:ea typeface="Arial"/>
                <a:cs typeface="Arial"/>
                <a:sym typeface="Arial"/>
              </a:defRPr>
            </a:lvl5pPr>
            <a:lvl6pPr lvl="5" marR="0" rtl="0" algn="l">
              <a:spcBef>
                <a:spcPts val="0"/>
              </a:spcBef>
              <a:spcAft>
                <a:spcPts val="0"/>
              </a:spcAft>
              <a:buSzPts val="3000"/>
              <a:buNone/>
              <a:defRPr b="1" i="0" sz="3200" u="none" cap="none" strike="noStrike">
                <a:solidFill>
                  <a:schemeClr val="dk2"/>
                </a:solidFill>
                <a:latin typeface="Arial"/>
                <a:ea typeface="Arial"/>
                <a:cs typeface="Arial"/>
                <a:sym typeface="Arial"/>
              </a:defRPr>
            </a:lvl6pPr>
            <a:lvl7pPr lvl="6" marR="0" rtl="0" algn="l">
              <a:spcBef>
                <a:spcPts val="0"/>
              </a:spcBef>
              <a:spcAft>
                <a:spcPts val="0"/>
              </a:spcAft>
              <a:buSzPts val="3000"/>
              <a:buNone/>
              <a:defRPr b="1" i="0" sz="3200" u="none" cap="none" strike="noStrike">
                <a:solidFill>
                  <a:schemeClr val="dk2"/>
                </a:solidFill>
                <a:latin typeface="Arial"/>
                <a:ea typeface="Arial"/>
                <a:cs typeface="Arial"/>
                <a:sym typeface="Arial"/>
              </a:defRPr>
            </a:lvl7pPr>
            <a:lvl8pPr lvl="7" marR="0" rtl="0" algn="l">
              <a:spcBef>
                <a:spcPts val="0"/>
              </a:spcBef>
              <a:spcAft>
                <a:spcPts val="0"/>
              </a:spcAft>
              <a:buSzPts val="3000"/>
              <a:buNone/>
              <a:defRPr b="1" i="0" sz="3200" u="none" cap="none" strike="noStrike">
                <a:solidFill>
                  <a:schemeClr val="dk2"/>
                </a:solidFill>
                <a:latin typeface="Arial"/>
                <a:ea typeface="Arial"/>
                <a:cs typeface="Arial"/>
                <a:sym typeface="Arial"/>
              </a:defRPr>
            </a:lvl8pPr>
            <a:lvl9pPr lvl="8" marR="0" rtl="0" algn="l">
              <a:spcBef>
                <a:spcPts val="0"/>
              </a:spcBef>
              <a:spcAft>
                <a:spcPts val="0"/>
              </a:spcAft>
              <a:buSzPts val="3000"/>
              <a:buNone/>
              <a:defRPr b="1" i="0" sz="3200" u="none" cap="none" strike="noStrike">
                <a:solidFill>
                  <a:schemeClr val="dk2"/>
                </a:solidFill>
                <a:latin typeface="Arial"/>
                <a:ea typeface="Arial"/>
                <a:cs typeface="Arial"/>
                <a:sym typeface="Arial"/>
              </a:defRPr>
            </a:lvl9pPr>
          </a:lstStyle>
          <a:p/>
        </p:txBody>
      </p:sp>
      <p:sp>
        <p:nvSpPr>
          <p:cNvPr id="61" name="Google Shape;61;p13"/>
          <p:cNvSpPr txBox="1"/>
          <p:nvPr>
            <p:ph idx="1" type="body"/>
          </p:nvPr>
        </p:nvSpPr>
        <p:spPr>
          <a:xfrm>
            <a:off x="533400" y="857250"/>
            <a:ext cx="8153400" cy="3543300"/>
          </a:xfrm>
          <a:prstGeom prst="rect">
            <a:avLst/>
          </a:prstGeom>
          <a:noFill/>
          <a:ln>
            <a:noFill/>
          </a:ln>
        </p:spPr>
        <p:txBody>
          <a:bodyPr anchorCtr="0" anchor="t" bIns="91425" lIns="91425" spcFirstLastPara="1" rIns="91425" wrap="square" tIns="91425">
            <a:noAutofit/>
          </a:bodyPr>
          <a:lstStyle>
            <a:lvl1pPr indent="-350520" lvl="0" marL="457200" marR="0" rtl="0" algn="l">
              <a:spcBef>
                <a:spcPts val="480"/>
              </a:spcBef>
              <a:spcAft>
                <a:spcPts val="0"/>
              </a:spcAft>
              <a:buSzPts val="1920"/>
              <a:buFont typeface="Noto Sans Symbols"/>
              <a:buChar char="■"/>
              <a:defRPr b="0" i="0" sz="2400" u="none" cap="none" strike="noStrike">
                <a:latin typeface="Arial"/>
                <a:ea typeface="Arial"/>
                <a:cs typeface="Arial"/>
                <a:sym typeface="Arial"/>
              </a:defRPr>
            </a:lvl1pPr>
            <a:lvl2pPr indent="-330200" lvl="1" marL="914400" marR="0" rtl="0" algn="l">
              <a:spcBef>
                <a:spcPts val="400"/>
              </a:spcBef>
              <a:spcAft>
                <a:spcPts val="0"/>
              </a:spcAft>
              <a:buSzPts val="1600"/>
              <a:buFont typeface="Noto Sans Symbols"/>
              <a:buChar char="■"/>
              <a:defRPr b="0" i="0" sz="2000" u="none" cap="none" strike="noStrike">
                <a:latin typeface="Arial"/>
                <a:ea typeface="Arial"/>
                <a:cs typeface="Arial"/>
                <a:sym typeface="Arial"/>
              </a:defRPr>
            </a:lvl2pPr>
            <a:lvl3pPr indent="-302894" lvl="2" marL="1371600" marR="0" rtl="0" algn="l">
              <a:spcBef>
                <a:spcPts val="360"/>
              </a:spcBef>
              <a:spcAft>
                <a:spcPts val="0"/>
              </a:spcAft>
              <a:buSzPts val="1170"/>
              <a:buFont typeface="Noto Sans Symbols"/>
              <a:buChar char="□"/>
              <a:defRPr b="0" i="0" sz="1800" u="none" cap="none" strike="noStrike">
                <a:latin typeface="Arial"/>
                <a:ea typeface="Arial"/>
                <a:cs typeface="Arial"/>
                <a:sym typeface="Arial"/>
              </a:defRPr>
            </a:lvl3pPr>
            <a:lvl4pPr indent="-299719" lvl="3" marL="1828800" marR="0" rtl="0" algn="l">
              <a:spcBef>
                <a:spcPts val="320"/>
              </a:spcBef>
              <a:spcAft>
                <a:spcPts val="0"/>
              </a:spcAft>
              <a:buSzPts val="1120"/>
              <a:buFont typeface="Noto Sans Symbols"/>
              <a:buChar char="□"/>
              <a:defRPr b="0" i="0" sz="1600" u="none" cap="none" strike="noStrike">
                <a:latin typeface="Arial"/>
                <a:ea typeface="Arial"/>
                <a:cs typeface="Arial"/>
                <a:sym typeface="Arial"/>
              </a:defRPr>
            </a:lvl4pPr>
            <a:lvl5pPr indent="-299720" lvl="4" marL="2286000" marR="0" rtl="0" algn="l">
              <a:spcBef>
                <a:spcPts val="280"/>
              </a:spcBef>
              <a:spcAft>
                <a:spcPts val="0"/>
              </a:spcAft>
              <a:buSzPts val="1120"/>
              <a:buFont typeface="Noto Sans Symbols"/>
              <a:buChar char="□"/>
              <a:defRPr b="0" i="0" sz="1400" u="none" cap="none" strike="noStrike">
                <a:latin typeface="Arial"/>
                <a:ea typeface="Arial"/>
                <a:cs typeface="Arial"/>
                <a:sym typeface="Arial"/>
              </a:defRPr>
            </a:lvl5pPr>
            <a:lvl6pPr indent="-299720" lvl="5" marL="2743200" marR="0" rtl="0" algn="l">
              <a:spcBef>
                <a:spcPts val="280"/>
              </a:spcBef>
              <a:spcAft>
                <a:spcPts val="0"/>
              </a:spcAft>
              <a:buSzPts val="1120"/>
              <a:buFont typeface="Noto Sans Symbols"/>
              <a:buChar char="□"/>
              <a:defRPr b="0" i="0" sz="1400" u="none" cap="none" strike="noStrike">
                <a:latin typeface="Arial"/>
                <a:ea typeface="Arial"/>
                <a:cs typeface="Arial"/>
                <a:sym typeface="Arial"/>
              </a:defRPr>
            </a:lvl6pPr>
            <a:lvl7pPr indent="-299720" lvl="6" marL="3200400" marR="0" rtl="0" algn="l">
              <a:spcBef>
                <a:spcPts val="280"/>
              </a:spcBef>
              <a:spcAft>
                <a:spcPts val="0"/>
              </a:spcAft>
              <a:buSzPts val="1120"/>
              <a:buFont typeface="Noto Sans Symbols"/>
              <a:buChar char="□"/>
              <a:defRPr b="0" i="0" sz="1400" u="none" cap="none" strike="noStrike">
                <a:latin typeface="Arial"/>
                <a:ea typeface="Arial"/>
                <a:cs typeface="Arial"/>
                <a:sym typeface="Arial"/>
              </a:defRPr>
            </a:lvl7pPr>
            <a:lvl8pPr indent="-299720" lvl="7" marL="3657600" marR="0" rtl="0" algn="l">
              <a:spcBef>
                <a:spcPts val="280"/>
              </a:spcBef>
              <a:spcAft>
                <a:spcPts val="0"/>
              </a:spcAft>
              <a:buSzPts val="1120"/>
              <a:buFont typeface="Noto Sans Symbols"/>
              <a:buChar char="□"/>
              <a:defRPr b="0" i="0" sz="1400" u="none" cap="none" strike="noStrike">
                <a:latin typeface="Arial"/>
                <a:ea typeface="Arial"/>
                <a:cs typeface="Arial"/>
                <a:sym typeface="Arial"/>
              </a:defRPr>
            </a:lvl8pPr>
            <a:lvl9pPr indent="-299720" lvl="8" marL="4114800" marR="0" rtl="0" algn="l">
              <a:spcBef>
                <a:spcPts val="280"/>
              </a:spcBef>
              <a:spcAft>
                <a:spcPts val="0"/>
              </a:spcAft>
              <a:buSzPts val="1120"/>
              <a:buFont typeface="Noto Sans Symbols"/>
              <a:buChar char="□"/>
              <a:defRPr b="0" i="0" sz="1400" u="none" cap="none" strike="noStrike">
                <a:latin typeface="Arial"/>
                <a:ea typeface="Arial"/>
                <a:cs typeface="Arial"/>
                <a:sym typeface="Arial"/>
              </a:defRPr>
            </a:lvl9pPr>
          </a:lstStyle>
          <a:p/>
        </p:txBody>
      </p:sp>
      <p:sp>
        <p:nvSpPr>
          <p:cNvPr id="62" name="Google Shape;62;p13"/>
          <p:cNvSpPr txBox="1"/>
          <p:nvPr>
            <p:ph idx="12" type="sldNum"/>
          </p:nvPr>
        </p:nvSpPr>
        <p:spPr>
          <a:xfrm>
            <a:off x="8439200" y="4914900"/>
            <a:ext cx="269700" cy="228600"/>
          </a:xfrm>
          <a:prstGeom prst="rect">
            <a:avLst/>
          </a:prstGeom>
          <a:noFill/>
          <a:ln>
            <a:noFill/>
          </a:ln>
        </p:spPr>
        <p:txBody>
          <a:bodyPr anchorCtr="0" anchor="t" bIns="46025" lIns="92075" spcFirstLastPara="1" rIns="92075" wrap="square" tIns="46025">
            <a:noAutofit/>
          </a:bodyPr>
          <a:lstStyle>
            <a:lvl1pPr indent="0" lvl="0"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chemeClr val="accent3"/>
              </a:solidFill>
              <a:latin typeface="Average"/>
              <a:ea typeface="Average"/>
              <a:cs typeface="Average"/>
              <a:sym typeface="Average"/>
            </a:endParaRPr>
          </a:p>
        </p:txBody>
      </p:sp>
      <p:sp>
        <p:nvSpPr>
          <p:cNvPr id="63" name="Google Shape;63;p13"/>
          <p:cNvSpPr txBox="1"/>
          <p:nvPr>
            <p:ph idx="10" type="dt"/>
          </p:nvPr>
        </p:nvSpPr>
        <p:spPr>
          <a:xfrm>
            <a:off x="3962400" y="4914900"/>
            <a:ext cx="1219200" cy="2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b="1" i="0" sz="4000" u="none">
                <a:solidFill>
                  <a:schemeClr val="dk1"/>
                </a:solidFill>
                <a:latin typeface="Trebuchet MS"/>
                <a:ea typeface="Trebuchet MS"/>
                <a:cs typeface="Trebuchet MS"/>
                <a:sym typeface="Trebuchet MS"/>
              </a:defRPr>
            </a:lvl1pPr>
            <a:lvl2pPr lvl="1"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2pPr>
            <a:lvl3pPr lvl="2"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3pPr>
            <a:lvl4pPr lvl="3"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4pPr>
            <a:lvl5pPr lvl="4"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5pPr>
            <a:lvl6pPr lvl="5"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6pPr>
            <a:lvl7pPr lvl="6"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7pPr>
            <a:lvl8pPr lvl="7"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8pPr>
            <a:lvl9pPr lvl="8"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표" type="tbl">
  <p:cSld name="TABLE">
    <p:spTree>
      <p:nvGrpSpPr>
        <p:cNvPr id="64" name="Shape 64"/>
        <p:cNvGrpSpPr/>
        <p:nvPr/>
      </p:nvGrpSpPr>
      <p:grpSpPr>
        <a:xfrm>
          <a:off x="0" y="0"/>
          <a:ext cx="0" cy="0"/>
          <a:chOff x="0" y="0"/>
          <a:chExt cx="0" cy="0"/>
        </a:xfrm>
      </p:grpSpPr>
      <p:sp>
        <p:nvSpPr>
          <p:cNvPr id="65" name="Google Shape;65;p14"/>
          <p:cNvSpPr txBox="1"/>
          <p:nvPr>
            <p:ph type="title"/>
          </p:nvPr>
        </p:nvSpPr>
        <p:spPr>
          <a:xfrm>
            <a:off x="533400" y="214313"/>
            <a:ext cx="7010400" cy="5715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1pPr>
            <a:lvl2pPr lvl="1"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2pPr>
            <a:lvl3pPr lvl="2"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3pPr>
            <a:lvl4pPr lvl="3"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4pPr>
            <a:lvl5pPr lvl="4"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5pPr>
            <a:lvl6pPr lvl="5"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6pPr>
            <a:lvl7pPr lvl="6"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7pPr>
            <a:lvl8pPr lvl="7"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8pPr>
            <a:lvl9pPr lvl="8"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9pPr>
          </a:lstStyle>
          <a:p/>
        </p:txBody>
      </p:sp>
      <p:sp>
        <p:nvSpPr>
          <p:cNvPr id="66" name="Google Shape;66;p14"/>
          <p:cNvSpPr txBox="1"/>
          <p:nvPr>
            <p:ph idx="12" type="sldNum"/>
          </p:nvPr>
        </p:nvSpPr>
        <p:spPr>
          <a:xfrm>
            <a:off x="6804025" y="4914900"/>
            <a:ext cx="1905000" cy="228600"/>
          </a:xfrm>
          <a:prstGeom prst="rect">
            <a:avLst/>
          </a:prstGeom>
          <a:noFill/>
          <a:ln>
            <a:noFill/>
          </a:ln>
        </p:spPr>
        <p:txBody>
          <a:bodyPr anchorCtr="0" anchor="t" bIns="46025" lIns="92075" spcFirstLastPara="1" rIns="92075" wrap="square" tIns="46025">
            <a:noAutofit/>
          </a:bodyPr>
          <a:lstStyle>
            <a:lvl1pPr indent="0" lvl="0"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chemeClr val="accent3"/>
              </a:solidFill>
              <a:latin typeface="Average"/>
              <a:ea typeface="Average"/>
              <a:cs typeface="Average"/>
              <a:sym typeface="Average"/>
            </a:endParaRPr>
          </a:p>
        </p:txBody>
      </p:sp>
      <p:sp>
        <p:nvSpPr>
          <p:cNvPr id="67" name="Google Shape;67;p14"/>
          <p:cNvSpPr txBox="1"/>
          <p:nvPr>
            <p:ph idx="10" type="dt"/>
          </p:nvPr>
        </p:nvSpPr>
        <p:spPr>
          <a:xfrm>
            <a:off x="3962400" y="4914900"/>
            <a:ext cx="1219200" cy="2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b="1" i="0" sz="4000" u="none">
                <a:solidFill>
                  <a:schemeClr val="dk1"/>
                </a:solidFill>
                <a:latin typeface="Trebuchet MS"/>
                <a:ea typeface="Trebuchet MS"/>
                <a:cs typeface="Trebuchet MS"/>
                <a:sym typeface="Trebuchet MS"/>
              </a:defRPr>
            </a:lvl1pPr>
            <a:lvl2pPr lvl="1"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2pPr>
            <a:lvl3pPr lvl="2"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3pPr>
            <a:lvl4pPr lvl="3"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4pPr>
            <a:lvl5pPr lvl="4"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5pPr>
            <a:lvl6pPr lvl="5"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6pPr>
            <a:lvl7pPr lvl="6"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7pPr>
            <a:lvl8pPr lvl="7"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8pPr>
            <a:lvl9pPr lvl="8"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grpSp>
        <p:nvGrpSpPr>
          <p:cNvPr id="73" name="Google Shape;73;p16"/>
          <p:cNvGrpSpPr/>
          <p:nvPr/>
        </p:nvGrpSpPr>
        <p:grpSpPr>
          <a:xfrm>
            <a:off x="4350279" y="2855377"/>
            <a:ext cx="443589" cy="105632"/>
            <a:chOff x="4137525" y="2915950"/>
            <a:chExt cx="869100" cy="207000"/>
          </a:xfrm>
        </p:grpSpPr>
        <p:sp>
          <p:nvSpPr>
            <p:cNvPr id="74" name="Google Shape;74;p16"/>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6"/>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8" name="Google Shape;78;p16"/>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1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 name="Google Shape;82;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0" name="Google Shape;90;p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4" name="Google Shape;94;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8" name="Google Shape;98;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99" name="Shape 99"/>
        <p:cNvGrpSpPr/>
        <p:nvPr/>
      </p:nvGrpSpPr>
      <p:grpSpPr>
        <a:xfrm>
          <a:off x="0" y="0"/>
          <a:ext cx="0" cy="0"/>
          <a:chOff x="0" y="0"/>
          <a:chExt cx="0" cy="0"/>
        </a:xfrm>
      </p:grpSpPr>
      <p:sp>
        <p:nvSpPr>
          <p:cNvPr id="100" name="Google Shape;100;p22"/>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1" name="Google Shape;101;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3"/>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2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5" name="Google Shape;105;p23"/>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 name="Google Shape;106;p23"/>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07" name="Google Shape;107;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8" name="Google Shape;108;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111" name="Google Shape;111;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25"/>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25"/>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5" name="Google Shape;115;p2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2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18" name="Shape 118"/>
        <p:cNvGrpSpPr/>
        <p:nvPr/>
      </p:nvGrpSpPr>
      <p:grpSpPr>
        <a:xfrm>
          <a:off x="0" y="0"/>
          <a:ext cx="0" cy="0"/>
          <a:chOff x="0" y="0"/>
          <a:chExt cx="0" cy="0"/>
        </a:xfrm>
      </p:grpSpPr>
      <p:sp>
        <p:nvSpPr>
          <p:cNvPr id="119" name="Google Shape;119;p27"/>
          <p:cNvSpPr txBox="1"/>
          <p:nvPr>
            <p:ph type="title"/>
          </p:nvPr>
        </p:nvSpPr>
        <p:spPr>
          <a:xfrm>
            <a:off x="628650" y="273846"/>
            <a:ext cx="7886700" cy="9942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p:txBody>
      </p:sp>
      <p:sp>
        <p:nvSpPr>
          <p:cNvPr id="120" name="Google Shape;120;p27"/>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160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160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160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160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160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1600"/>
              </a:spcBef>
              <a:spcAft>
                <a:spcPts val="160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1" name="Google Shape;121;p27"/>
          <p:cNvSpPr txBox="1"/>
          <p:nvPr>
            <p:ph idx="10" type="dt"/>
          </p:nvPr>
        </p:nvSpPr>
        <p:spPr>
          <a:xfrm>
            <a:off x="628650" y="4767265"/>
            <a:ext cx="2057400" cy="2739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sz="9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2" name="Google Shape;122;p27"/>
          <p:cNvSpPr txBox="1"/>
          <p:nvPr>
            <p:ph idx="11" type="ftr"/>
          </p:nvPr>
        </p:nvSpPr>
        <p:spPr>
          <a:xfrm>
            <a:off x="3028950" y="4767265"/>
            <a:ext cx="3086100" cy="273900"/>
          </a:xfrm>
          <a:prstGeom prst="rect">
            <a:avLst/>
          </a:prstGeom>
          <a:noFill/>
          <a:ln>
            <a:noFill/>
          </a:ln>
        </p:spPr>
        <p:txBody>
          <a:bodyPr anchorCtr="0" anchor="ctr" bIns="91425" lIns="91425" spcFirstLastPara="1" rIns="91425" wrap="square" tIns="91425">
            <a:noAutofit/>
          </a:bodyPr>
          <a:lstStyle>
            <a:lvl1pPr lvl="0" marR="0" rtl="0" algn="ctr">
              <a:spcBef>
                <a:spcPts val="0"/>
              </a:spcBef>
              <a:spcAft>
                <a:spcPts val="0"/>
              </a:spcAft>
              <a:buSzPts val="1400"/>
              <a:buNone/>
              <a:defRPr sz="9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27"/>
          <p:cNvSpPr txBox="1"/>
          <p:nvPr>
            <p:ph idx="12" type="sldNum"/>
          </p:nvPr>
        </p:nvSpPr>
        <p:spPr>
          <a:xfrm>
            <a:off x="6457950" y="4767265"/>
            <a:ext cx="16263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chemeClr val="dk1"/>
                </a:solidFill>
                <a:latin typeface="Calibri"/>
                <a:ea typeface="Calibri"/>
                <a:cs typeface="Calibri"/>
                <a:sym typeface="Calibri"/>
              </a:defRPr>
            </a:lvl1pPr>
            <a:lvl2pPr indent="0" lvl="1" marL="0" marR="0" rtl="0" algn="r">
              <a:spcBef>
                <a:spcPts val="0"/>
              </a:spcBef>
              <a:buNone/>
              <a:defRPr sz="1000">
                <a:solidFill>
                  <a:schemeClr val="dk1"/>
                </a:solidFill>
                <a:latin typeface="Calibri"/>
                <a:ea typeface="Calibri"/>
                <a:cs typeface="Calibri"/>
                <a:sym typeface="Calibri"/>
              </a:defRPr>
            </a:lvl2pPr>
            <a:lvl3pPr indent="0" lvl="2" marL="0" marR="0" rtl="0" algn="r">
              <a:spcBef>
                <a:spcPts val="0"/>
              </a:spcBef>
              <a:buNone/>
              <a:defRPr sz="1000">
                <a:solidFill>
                  <a:schemeClr val="dk1"/>
                </a:solidFill>
                <a:latin typeface="Calibri"/>
                <a:ea typeface="Calibri"/>
                <a:cs typeface="Calibri"/>
                <a:sym typeface="Calibri"/>
              </a:defRPr>
            </a:lvl3pPr>
            <a:lvl4pPr indent="0" lvl="3" marL="0" marR="0" rtl="0" algn="r">
              <a:spcBef>
                <a:spcPts val="0"/>
              </a:spcBef>
              <a:buNone/>
              <a:defRPr sz="1000">
                <a:solidFill>
                  <a:schemeClr val="dk1"/>
                </a:solidFill>
                <a:latin typeface="Calibri"/>
                <a:ea typeface="Calibri"/>
                <a:cs typeface="Calibri"/>
                <a:sym typeface="Calibri"/>
              </a:defRPr>
            </a:lvl4pPr>
            <a:lvl5pPr indent="0" lvl="4" marL="0" marR="0" rtl="0" algn="r">
              <a:spcBef>
                <a:spcPts val="0"/>
              </a:spcBef>
              <a:buNone/>
              <a:defRPr sz="1000">
                <a:solidFill>
                  <a:schemeClr val="dk1"/>
                </a:solidFill>
                <a:latin typeface="Calibri"/>
                <a:ea typeface="Calibri"/>
                <a:cs typeface="Calibri"/>
                <a:sym typeface="Calibri"/>
              </a:defRPr>
            </a:lvl5pPr>
            <a:lvl6pPr indent="0" lvl="5" marL="0" marR="0" rtl="0" algn="r">
              <a:spcBef>
                <a:spcPts val="0"/>
              </a:spcBef>
              <a:buNone/>
              <a:defRPr sz="1000">
                <a:solidFill>
                  <a:schemeClr val="dk1"/>
                </a:solidFill>
                <a:latin typeface="Calibri"/>
                <a:ea typeface="Calibri"/>
                <a:cs typeface="Calibri"/>
                <a:sym typeface="Calibri"/>
              </a:defRPr>
            </a:lvl6pPr>
            <a:lvl7pPr indent="0" lvl="6" marL="0" marR="0" rtl="0" algn="r">
              <a:spcBef>
                <a:spcPts val="0"/>
              </a:spcBef>
              <a:buNone/>
              <a:defRPr sz="1000">
                <a:solidFill>
                  <a:schemeClr val="dk1"/>
                </a:solidFill>
                <a:latin typeface="Calibri"/>
                <a:ea typeface="Calibri"/>
                <a:cs typeface="Calibri"/>
                <a:sym typeface="Calibri"/>
              </a:defRPr>
            </a:lvl7pPr>
            <a:lvl8pPr indent="0" lvl="7" marL="0" marR="0" rtl="0" algn="r">
              <a:spcBef>
                <a:spcPts val="0"/>
              </a:spcBef>
              <a:buNone/>
              <a:defRPr sz="1000">
                <a:solidFill>
                  <a:schemeClr val="dk1"/>
                </a:solidFill>
                <a:latin typeface="Calibri"/>
                <a:ea typeface="Calibri"/>
                <a:cs typeface="Calibri"/>
                <a:sym typeface="Calibri"/>
              </a:defRPr>
            </a:lvl8pPr>
            <a:lvl9pPr indent="0" lvl="8" marL="0" marR="0" rtl="0" algn="r">
              <a:spcBef>
                <a:spcPts val="0"/>
              </a:spcBef>
              <a:buNone/>
              <a:defRPr sz="10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표" type="tbl">
  <p:cSld name="TABLE">
    <p:spTree>
      <p:nvGrpSpPr>
        <p:cNvPr id="124" name="Shape 124"/>
        <p:cNvGrpSpPr/>
        <p:nvPr/>
      </p:nvGrpSpPr>
      <p:grpSpPr>
        <a:xfrm>
          <a:off x="0" y="0"/>
          <a:ext cx="0" cy="0"/>
          <a:chOff x="0" y="0"/>
          <a:chExt cx="0" cy="0"/>
        </a:xfrm>
      </p:grpSpPr>
      <p:sp>
        <p:nvSpPr>
          <p:cNvPr id="125" name="Google Shape;125;p28"/>
          <p:cNvSpPr txBox="1"/>
          <p:nvPr>
            <p:ph type="title"/>
          </p:nvPr>
        </p:nvSpPr>
        <p:spPr>
          <a:xfrm>
            <a:off x="533400" y="214313"/>
            <a:ext cx="7010400" cy="5715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1pPr>
            <a:lvl2pPr lvl="1"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2pPr>
            <a:lvl3pPr lvl="2"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3pPr>
            <a:lvl4pPr lvl="3"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4pPr>
            <a:lvl5pPr lvl="4"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5pPr>
            <a:lvl6pPr lvl="5"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6pPr>
            <a:lvl7pPr lvl="6"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7pPr>
            <a:lvl8pPr lvl="7"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8pPr>
            <a:lvl9pPr lvl="8" marR="0" rtl="0" algn="l">
              <a:spcBef>
                <a:spcPts val="0"/>
              </a:spcBef>
              <a:spcAft>
                <a:spcPts val="0"/>
              </a:spcAft>
              <a:buClr>
                <a:srgbClr val="FFFFFF"/>
              </a:buClr>
              <a:buSzPts val="3000"/>
              <a:buNone/>
              <a:defRPr b="1" i="0" sz="3200" u="none" cap="none" strike="noStrike">
                <a:solidFill>
                  <a:srgbClr val="FFFFFF"/>
                </a:solidFill>
                <a:latin typeface="Arial"/>
                <a:ea typeface="Arial"/>
                <a:cs typeface="Arial"/>
                <a:sym typeface="Arial"/>
              </a:defRPr>
            </a:lvl9pPr>
          </a:lstStyle>
          <a:p/>
        </p:txBody>
      </p:sp>
      <p:sp>
        <p:nvSpPr>
          <p:cNvPr id="126" name="Google Shape;126;p28"/>
          <p:cNvSpPr txBox="1"/>
          <p:nvPr>
            <p:ph idx="12" type="sldNum"/>
          </p:nvPr>
        </p:nvSpPr>
        <p:spPr>
          <a:xfrm>
            <a:off x="6804025" y="4914900"/>
            <a:ext cx="1905000" cy="228600"/>
          </a:xfrm>
          <a:prstGeom prst="rect">
            <a:avLst/>
          </a:prstGeom>
          <a:noFill/>
          <a:ln>
            <a:noFill/>
          </a:ln>
        </p:spPr>
        <p:txBody>
          <a:bodyPr anchorCtr="0" anchor="t" bIns="46025" lIns="92075" spcFirstLastPara="1" rIns="92075" wrap="square" tIns="46025">
            <a:noAutofit/>
          </a:bodyPr>
          <a:lstStyle>
            <a:lvl1pPr indent="0" lvl="0"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000"/>
              <a:buFont typeface="Arial"/>
              <a:buNone/>
              <a:defRPr b="0" i="0" sz="1000" u="non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chemeClr val="accent3"/>
              </a:solidFill>
              <a:latin typeface="Average"/>
              <a:ea typeface="Average"/>
              <a:cs typeface="Average"/>
              <a:sym typeface="Average"/>
            </a:endParaRPr>
          </a:p>
        </p:txBody>
      </p:sp>
      <p:sp>
        <p:nvSpPr>
          <p:cNvPr id="127" name="Google Shape;127;p28"/>
          <p:cNvSpPr txBox="1"/>
          <p:nvPr>
            <p:ph idx="10" type="dt"/>
          </p:nvPr>
        </p:nvSpPr>
        <p:spPr>
          <a:xfrm>
            <a:off x="3962400" y="4914900"/>
            <a:ext cx="1219200" cy="228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b="1" i="0" sz="4000" u="none">
                <a:solidFill>
                  <a:schemeClr val="dk1"/>
                </a:solidFill>
                <a:latin typeface="Trebuchet MS"/>
                <a:ea typeface="Trebuchet MS"/>
                <a:cs typeface="Trebuchet MS"/>
                <a:sym typeface="Trebuchet MS"/>
              </a:defRPr>
            </a:lvl1pPr>
            <a:lvl2pPr lvl="1"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2pPr>
            <a:lvl3pPr lvl="2"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3pPr>
            <a:lvl4pPr lvl="3"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4pPr>
            <a:lvl5pPr lvl="4"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5pPr>
            <a:lvl6pPr lvl="5"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6pPr>
            <a:lvl7pPr lvl="6"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7pPr>
            <a:lvl8pPr lvl="7"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8pPr>
            <a:lvl9pPr lvl="8" marR="0" rtl="0" algn="ctr">
              <a:lnSpc>
                <a:spcPct val="100000"/>
              </a:lnSpc>
              <a:spcBef>
                <a:spcPts val="0"/>
              </a:spcBef>
              <a:spcAft>
                <a:spcPts val="0"/>
              </a:spcAft>
              <a:buSzPts val="1400"/>
              <a:buNone/>
              <a:defRPr b="1" i="0" sz="4000" u="none" cap="none" strike="noStrike">
                <a:solidFill>
                  <a:schemeClr val="dk1"/>
                </a:solidFill>
                <a:latin typeface="Trebuchet MS"/>
                <a:ea typeface="Trebuchet MS"/>
                <a:cs typeface="Trebuchet MS"/>
                <a:sym typeface="Trebuchet M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61950" lvl="0" marL="457200">
              <a:spcBef>
                <a:spcPts val="0"/>
              </a:spcBef>
              <a:spcAft>
                <a:spcPts val="0"/>
              </a:spcAft>
              <a:buSzPts val="2100"/>
              <a:buChar char="●"/>
              <a:defRPr sz="2100"/>
            </a:lvl1pPr>
            <a:lvl2pPr indent="-336550" lvl="1" marL="914400">
              <a:spcBef>
                <a:spcPts val="1600"/>
              </a:spcBef>
              <a:spcAft>
                <a:spcPts val="0"/>
              </a:spcAft>
              <a:buSzPts val="1700"/>
              <a:buChar char="○"/>
              <a:defRPr sz="1700"/>
            </a:lvl2pPr>
            <a:lvl3pPr indent="-336550" lvl="2" marL="1371600">
              <a:spcBef>
                <a:spcPts val="1600"/>
              </a:spcBef>
              <a:spcAft>
                <a:spcPts val="0"/>
              </a:spcAft>
              <a:buSzPts val="1700"/>
              <a:buChar char="■"/>
              <a:defRPr sz="1700"/>
            </a:lvl3pPr>
            <a:lvl4pPr indent="-336550" lvl="3" marL="1828800">
              <a:spcBef>
                <a:spcPts val="1600"/>
              </a:spcBef>
              <a:spcAft>
                <a:spcPts val="0"/>
              </a:spcAft>
              <a:buSzPts val="1700"/>
              <a:buChar char="●"/>
              <a:defRPr sz="1700"/>
            </a:lvl4pPr>
            <a:lvl5pPr indent="-336550" lvl="4" marL="2286000">
              <a:spcBef>
                <a:spcPts val="1600"/>
              </a:spcBef>
              <a:spcAft>
                <a:spcPts val="0"/>
              </a:spcAft>
              <a:buSzPts val="1700"/>
              <a:buChar char="○"/>
              <a:defRPr sz="1700"/>
            </a:lvl5pPr>
            <a:lvl6pPr indent="-336550" lvl="5" marL="2743200">
              <a:spcBef>
                <a:spcPts val="1600"/>
              </a:spcBef>
              <a:spcAft>
                <a:spcPts val="0"/>
              </a:spcAft>
              <a:buSzPts val="1700"/>
              <a:buChar char="■"/>
              <a:defRPr sz="1700"/>
            </a:lvl6pPr>
            <a:lvl7pPr indent="-336550" lvl="6" marL="3200400">
              <a:spcBef>
                <a:spcPts val="1600"/>
              </a:spcBef>
              <a:spcAft>
                <a:spcPts val="0"/>
              </a:spcAft>
              <a:buSzPts val="1700"/>
              <a:buChar char="●"/>
              <a:defRPr sz="1700"/>
            </a:lvl7pPr>
            <a:lvl8pPr indent="-336550" lvl="7" marL="3657600">
              <a:spcBef>
                <a:spcPts val="1600"/>
              </a:spcBef>
              <a:spcAft>
                <a:spcPts val="0"/>
              </a:spcAft>
              <a:buSzPts val="1700"/>
              <a:buChar char="○"/>
              <a:defRPr sz="1700"/>
            </a:lvl8pPr>
            <a:lvl9pPr indent="-336550" lvl="8" marL="4114800">
              <a:spcBef>
                <a:spcPts val="1600"/>
              </a:spcBef>
              <a:spcAft>
                <a:spcPts val="1600"/>
              </a:spcAft>
              <a:buSzPts val="1700"/>
              <a:buChar char="■"/>
              <a:defRPr sz="1700"/>
            </a:lvl9pPr>
          </a:lstStyle>
          <a:p/>
        </p:txBody>
      </p:sp>
      <p:sp>
        <p:nvSpPr>
          <p:cNvPr id="27" name="Google Shape;27;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 name="Google Shape;35;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Google Shape;38;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9" name="Google Shape;39;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2" name="Google Shape;42;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8" name="Google Shape;48;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9" name="Google Shape;49;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52" name="Google Shape;52;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11" name="Google Shape;11;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12" name="Google Shape;12;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0" name="Google Shape;7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71" name="Google Shape;71;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mvnrepository.com/" TargetMode="External"/><Relationship Id="rId4" Type="http://schemas.openxmlformats.org/officeDocument/2006/relationships/hyperlink" Target="https://docs.oracle.com/javase/8/docs/api/index.html" TargetMode="External"/><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hyperlink" Target="mailto:jcnam@handong.edu" TargetMode="External"/><Relationship Id="rId4" Type="http://schemas.openxmlformats.org/officeDocument/2006/relationships/hyperlink" Target="https://lifove.github.io" TargetMode="External"/><Relationship Id="rId5" Type="http://schemas.openxmlformats.org/officeDocument/2006/relationships/image" Target="../media/image6.png"/><Relationship Id="rId6" Type="http://schemas.openxmlformats.org/officeDocument/2006/relationships/hyperlink" Target="https://docs.oracle.com/javase/tutorial/getStarted/intro/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ocs.oracle.com/javase/tutorial/java/concepts/inde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2500"/>
              <a:t>ECE20016-01/ITP20003 Java Programming</a:t>
            </a:r>
            <a:endParaRPr sz="1900"/>
          </a:p>
          <a:p>
            <a:pPr indent="0" lvl="0" marL="0" rtl="0" algn="ctr">
              <a:spcBef>
                <a:spcPts val="0"/>
              </a:spcBef>
              <a:spcAft>
                <a:spcPts val="0"/>
              </a:spcAft>
              <a:buNone/>
            </a:pPr>
            <a:r>
              <a:rPr lang="en-US" sz="3700">
                <a:solidFill>
                  <a:srgbClr val="FFF2CC"/>
                </a:solidFill>
              </a:rPr>
              <a:t>Object-oriented Programming Concept </a:t>
            </a:r>
            <a:endParaRPr sz="3700">
              <a:solidFill>
                <a:srgbClr val="FFF2CC"/>
              </a:solidFill>
            </a:endParaRPr>
          </a:p>
        </p:txBody>
      </p:sp>
      <p:sp>
        <p:nvSpPr>
          <p:cNvPr id="133" name="Google Shape;133;p29"/>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a:t>JC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Example: Bicycle class in Java</a:t>
            </a:r>
            <a:endParaRPr/>
          </a:p>
        </p:txBody>
      </p:sp>
      <p:sp>
        <p:nvSpPr>
          <p:cNvPr id="262" name="Google Shape;262;p38"/>
          <p:cNvSpPr txBox="1"/>
          <p:nvPr>
            <p:ph idx="1" type="body"/>
          </p:nvPr>
        </p:nvSpPr>
        <p:spPr>
          <a:xfrm>
            <a:off x="311700" y="1152475"/>
            <a:ext cx="439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sz="1500"/>
              <a:t>class Bicycle {</a:t>
            </a:r>
            <a:br>
              <a:rPr lang="en-US" sz="1500"/>
            </a:br>
            <a:r>
              <a:rPr lang="en-US" sz="1500"/>
              <a:t>   private int cadence = 0; // paddling rate</a:t>
            </a:r>
            <a:br>
              <a:rPr lang="en-US" sz="1500"/>
            </a:br>
            <a:r>
              <a:rPr lang="en-US" sz="1500"/>
              <a:t>   private int gear = 1;</a:t>
            </a:r>
            <a:br>
              <a:rPr lang="en-US" sz="1500"/>
            </a:br>
            <a:r>
              <a:rPr lang="en-US" sz="1500"/>
              <a:t>   private int speed = 0;</a:t>
            </a:r>
            <a:br>
              <a:rPr lang="en-US" sz="1500"/>
            </a:br>
            <a:br>
              <a:rPr lang="en-US" sz="1500"/>
            </a:br>
            <a:r>
              <a:rPr lang="en-US" sz="1500"/>
              <a:t>   public void changePadalCadence(int newValue) {</a:t>
            </a:r>
            <a:br>
              <a:rPr lang="en-US" sz="1500"/>
            </a:br>
            <a:r>
              <a:rPr lang="en-US" sz="1500"/>
              <a:t>      cadence = newValue;</a:t>
            </a:r>
            <a:br>
              <a:rPr lang="en-US" sz="1500"/>
            </a:br>
            <a:r>
              <a:rPr lang="en-US" sz="1500"/>
              <a:t>   }</a:t>
            </a:r>
            <a:br>
              <a:rPr lang="en-US" sz="1500"/>
            </a:br>
            <a:br>
              <a:rPr lang="en-US" sz="1500"/>
            </a:br>
            <a:r>
              <a:rPr lang="en-US" sz="1500"/>
              <a:t>   public void changeGear(int newValue) {</a:t>
            </a:r>
            <a:br>
              <a:rPr lang="en-US" sz="1500"/>
            </a:br>
            <a:r>
              <a:rPr lang="en-US" sz="1500"/>
              <a:t>      gear = newValue;</a:t>
            </a:r>
            <a:br>
              <a:rPr lang="en-US" sz="1500"/>
            </a:br>
            <a:r>
              <a:rPr lang="en-US" sz="1500"/>
              <a:t>   }</a:t>
            </a:r>
            <a:endParaRPr sz="1500"/>
          </a:p>
        </p:txBody>
      </p:sp>
      <p:sp>
        <p:nvSpPr>
          <p:cNvPr id="263" name="Google Shape;263;p3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264" name="Google Shape;264;p38"/>
          <p:cNvSpPr txBox="1"/>
          <p:nvPr>
            <p:ph idx="1" type="body"/>
          </p:nvPr>
        </p:nvSpPr>
        <p:spPr>
          <a:xfrm>
            <a:off x="4655100" y="1685875"/>
            <a:ext cx="4029000" cy="299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sz="1500"/>
              <a:t>   public void applyBrakes(int decrement) {</a:t>
            </a:r>
            <a:br>
              <a:rPr lang="en-US" sz="1500"/>
            </a:br>
            <a:r>
              <a:rPr lang="en-US" sz="1500"/>
              <a:t>      speed = speed - decrement;</a:t>
            </a:r>
            <a:br>
              <a:rPr lang="en-US" sz="1500"/>
            </a:br>
            <a:r>
              <a:rPr lang="en-US" sz="1500"/>
              <a:t>   }</a:t>
            </a:r>
            <a:br>
              <a:rPr lang="en-US" sz="1500"/>
            </a:br>
            <a:br>
              <a:rPr lang="en-US" sz="1500"/>
            </a:br>
            <a:r>
              <a:rPr lang="en-US" sz="1500"/>
              <a:t>   public void printStates() {</a:t>
            </a:r>
            <a:br>
              <a:rPr lang="en-US" sz="1500"/>
            </a:br>
            <a:r>
              <a:rPr lang="en-US" sz="1500"/>
              <a:t>      System.out.println("cadence: " + cadence +</a:t>
            </a:r>
            <a:br>
              <a:rPr lang="en-US" sz="1500"/>
            </a:br>
            <a:r>
              <a:rPr lang="en-US" sz="1500"/>
              <a:t>                                      "speed:" + speed" +</a:t>
            </a:r>
            <a:br>
              <a:rPr lang="en-US" sz="1500"/>
            </a:br>
            <a:r>
              <a:rPr lang="en-US" sz="1500"/>
              <a:t>                                      "gear:" + gear"); </a:t>
            </a:r>
            <a:br>
              <a:rPr lang="en-US" sz="1500"/>
            </a:br>
            <a:r>
              <a:rPr lang="en-US" sz="1500"/>
              <a:t>   }</a:t>
            </a:r>
            <a:br>
              <a:rPr lang="en-US" sz="1500"/>
            </a:br>
            <a:r>
              <a:rPr lang="en-US" sz="1500"/>
              <a:t>}</a:t>
            </a:r>
            <a:endParaRPr sz="1500"/>
          </a:p>
        </p:txBody>
      </p:sp>
      <p:cxnSp>
        <p:nvCxnSpPr>
          <p:cNvPr id="265" name="Google Shape;265;p38"/>
          <p:cNvCxnSpPr/>
          <p:nvPr/>
        </p:nvCxnSpPr>
        <p:spPr>
          <a:xfrm>
            <a:off x="4539625" y="1295175"/>
            <a:ext cx="0" cy="3552900"/>
          </a:xfrm>
          <a:prstGeom prst="straightConnector1">
            <a:avLst/>
          </a:prstGeom>
          <a:noFill/>
          <a:ln cap="flat" cmpd="sng" w="9525">
            <a:solidFill>
              <a:schemeClr val="dk2"/>
            </a:solidFill>
            <a:prstDash val="dash"/>
            <a:round/>
            <a:headEnd len="med" w="med" type="none"/>
            <a:tailEnd len="med" w="med" type="none"/>
          </a:ln>
        </p:spPr>
      </p:cxnSp>
      <p:graphicFrame>
        <p:nvGraphicFramePr>
          <p:cNvPr id="266" name="Google Shape;266;p38"/>
          <p:cNvGraphicFramePr/>
          <p:nvPr/>
        </p:nvGraphicFramePr>
        <p:xfrm>
          <a:off x="7147350" y="76200"/>
          <a:ext cx="3000000" cy="3000000"/>
        </p:xfrm>
        <a:graphic>
          <a:graphicData uri="http://schemas.openxmlformats.org/drawingml/2006/table">
            <a:tbl>
              <a:tblPr>
                <a:noFill/>
                <a:tableStyleId>{440473EE-9084-4ADF-8C46-B1098326F7C4}</a:tableStyleId>
              </a:tblPr>
              <a:tblGrid>
                <a:gridCol w="1920450"/>
              </a:tblGrid>
              <a:tr h="244425">
                <a:tc>
                  <a:txBody>
                    <a:bodyPr/>
                    <a:lstStyle/>
                    <a:p>
                      <a:pPr indent="0" lvl="0" marL="0" rtl="0" algn="ctr">
                        <a:spcBef>
                          <a:spcPts val="0"/>
                        </a:spcBef>
                        <a:spcAft>
                          <a:spcPts val="0"/>
                        </a:spcAft>
                        <a:buNone/>
                      </a:pPr>
                      <a:r>
                        <a:rPr b="1" lang="en-US" sz="1000">
                          <a:solidFill>
                            <a:srgbClr val="FFFFFF"/>
                          </a:solidFill>
                        </a:rPr>
                        <a:t>Bicycle</a:t>
                      </a:r>
                      <a:endParaRPr b="1" sz="1000">
                        <a:solidFill>
                          <a:srgbClr val="FFFFFF"/>
                        </a:solidFill>
                      </a:endParaRPr>
                    </a:p>
                  </a:txBody>
                  <a:tcPr marT="64000" marB="64000"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466625">
                <a:tc>
                  <a:txBody>
                    <a:bodyPr/>
                    <a:lstStyle/>
                    <a:p>
                      <a:pPr indent="0" lvl="0" marL="0" rtl="0" algn="l">
                        <a:spcBef>
                          <a:spcPts val="0"/>
                        </a:spcBef>
                        <a:spcAft>
                          <a:spcPts val="0"/>
                        </a:spcAft>
                        <a:buNone/>
                      </a:pPr>
                      <a:r>
                        <a:rPr lang="en-US" sz="1000">
                          <a:solidFill>
                            <a:srgbClr val="FFFFFF"/>
                          </a:solidFill>
                        </a:rPr>
                        <a:t>- </a:t>
                      </a:r>
                      <a:r>
                        <a:rPr lang="en-US" sz="1000">
                          <a:solidFill>
                            <a:srgbClr val="FFFFFF"/>
                          </a:solidFill>
                        </a:rPr>
                        <a:t>currentCadence</a:t>
                      </a:r>
                      <a:endParaRPr sz="1000">
                        <a:solidFill>
                          <a:srgbClr val="FFFFFF"/>
                        </a:solidFill>
                      </a:endParaRPr>
                    </a:p>
                    <a:p>
                      <a:pPr indent="0" lvl="0" marL="0" rtl="0" algn="l">
                        <a:spcBef>
                          <a:spcPts val="0"/>
                        </a:spcBef>
                        <a:spcAft>
                          <a:spcPts val="0"/>
                        </a:spcAft>
                        <a:buNone/>
                      </a:pPr>
                      <a:r>
                        <a:rPr lang="en-US" sz="1000">
                          <a:solidFill>
                            <a:schemeClr val="dk1"/>
                          </a:solidFill>
                        </a:rPr>
                        <a:t>- currentGear</a:t>
                      </a:r>
                      <a:endParaRPr sz="1000">
                        <a:solidFill>
                          <a:srgbClr val="FFFFFF"/>
                        </a:solidFill>
                      </a:endParaRPr>
                    </a:p>
                    <a:p>
                      <a:pPr indent="0" lvl="0" marL="0" rtl="0" algn="l">
                        <a:spcBef>
                          <a:spcPts val="0"/>
                        </a:spcBef>
                        <a:spcAft>
                          <a:spcPts val="0"/>
                        </a:spcAft>
                        <a:buNone/>
                      </a:pPr>
                      <a:r>
                        <a:rPr lang="en-US" sz="1000">
                          <a:solidFill>
                            <a:srgbClr val="FFFFFF"/>
                          </a:solidFill>
                        </a:rPr>
                        <a:t>- speed</a:t>
                      </a:r>
                      <a:endParaRPr sz="1000">
                        <a:solidFill>
                          <a:srgbClr val="FFFFFF"/>
                        </a:solidFill>
                      </a:endParaRPr>
                    </a:p>
                  </a:txBody>
                  <a:tcPr marT="64000" marB="64000"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77750">
                <a:tc>
                  <a:txBody>
                    <a:bodyPr/>
                    <a:lstStyle/>
                    <a:p>
                      <a:pPr indent="0" lvl="0" marL="0" rtl="0" algn="l">
                        <a:spcBef>
                          <a:spcPts val="0"/>
                        </a:spcBef>
                        <a:spcAft>
                          <a:spcPts val="0"/>
                        </a:spcAft>
                        <a:buNone/>
                      </a:pPr>
                      <a:r>
                        <a:rPr lang="en-US" sz="1000">
                          <a:solidFill>
                            <a:srgbClr val="FFFFFF"/>
                          </a:solidFill>
                        </a:rPr>
                        <a:t>+ </a:t>
                      </a:r>
                      <a:r>
                        <a:rPr lang="en-US" sz="1000">
                          <a:solidFill>
                            <a:srgbClr val="FFFFFF"/>
                          </a:solidFill>
                        </a:rPr>
                        <a:t>changeGear()</a:t>
                      </a:r>
                      <a:endParaRPr sz="1000">
                        <a:solidFill>
                          <a:srgbClr val="FFFFFF"/>
                        </a:solidFill>
                      </a:endParaRPr>
                    </a:p>
                    <a:p>
                      <a:pPr indent="0" lvl="0" marL="0" rtl="0" algn="l">
                        <a:spcBef>
                          <a:spcPts val="0"/>
                        </a:spcBef>
                        <a:spcAft>
                          <a:spcPts val="0"/>
                        </a:spcAft>
                        <a:buNone/>
                      </a:pPr>
                      <a:r>
                        <a:rPr lang="en-US" sz="1000">
                          <a:solidFill>
                            <a:srgbClr val="FFFFFF"/>
                          </a:solidFill>
                        </a:rPr>
                        <a:t>+ changePedalCadence()</a:t>
                      </a:r>
                      <a:endParaRPr sz="1000">
                        <a:solidFill>
                          <a:srgbClr val="FFFFFF"/>
                        </a:solidFill>
                      </a:endParaRPr>
                    </a:p>
                    <a:p>
                      <a:pPr indent="0" lvl="0" marL="0" rtl="0" algn="l">
                        <a:spcBef>
                          <a:spcPts val="0"/>
                        </a:spcBef>
                        <a:spcAft>
                          <a:spcPts val="0"/>
                        </a:spcAft>
                        <a:buNone/>
                      </a:pPr>
                      <a:r>
                        <a:rPr lang="en-US" sz="1000">
                          <a:solidFill>
                            <a:srgbClr val="FFFFFF"/>
                          </a:solidFill>
                        </a:rPr>
                        <a:t>+ applyBrake()</a:t>
                      </a:r>
                      <a:endParaRPr sz="1000">
                        <a:solidFill>
                          <a:srgbClr val="FFFFFF"/>
                        </a:solidFill>
                      </a:endParaRPr>
                    </a:p>
                    <a:p>
                      <a:pPr indent="0" lvl="0" marL="0" rtl="0" algn="l">
                        <a:spcBef>
                          <a:spcPts val="0"/>
                        </a:spcBef>
                        <a:spcAft>
                          <a:spcPts val="0"/>
                        </a:spcAft>
                        <a:buNone/>
                      </a:pPr>
                      <a:r>
                        <a:rPr lang="en-US" sz="1000">
                          <a:solidFill>
                            <a:srgbClr val="FFFFFF"/>
                          </a:solidFill>
                        </a:rPr>
                        <a:t>+ printStates()</a:t>
                      </a:r>
                      <a:endParaRPr sz="1000">
                        <a:solidFill>
                          <a:srgbClr val="FFFFFF"/>
                        </a:solidFill>
                      </a:endParaRPr>
                    </a:p>
                  </a:txBody>
                  <a:tcPr marT="64000" marB="64000"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Object-oriented Programming Concept</a:t>
            </a:r>
            <a:endParaRPr/>
          </a:p>
        </p:txBody>
      </p:sp>
      <p:sp>
        <p:nvSpPr>
          <p:cNvPr id="272" name="Google Shape;272;p39"/>
          <p:cNvSpPr/>
          <p:nvPr/>
        </p:nvSpPr>
        <p:spPr>
          <a:xfrm>
            <a:off x="3493600" y="1994125"/>
            <a:ext cx="2087100" cy="1560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Oswald"/>
                <a:ea typeface="Oswald"/>
                <a:cs typeface="Oswald"/>
                <a:sym typeface="Oswald"/>
              </a:rPr>
              <a:t>Object-oriented     program</a:t>
            </a:r>
            <a:endParaRPr>
              <a:latin typeface="Oswald"/>
              <a:ea typeface="Oswald"/>
              <a:cs typeface="Oswald"/>
              <a:sym typeface="Oswald"/>
            </a:endParaRPr>
          </a:p>
        </p:txBody>
      </p:sp>
      <p:sp>
        <p:nvSpPr>
          <p:cNvPr id="273" name="Google Shape;273;p39"/>
          <p:cNvSpPr/>
          <p:nvPr/>
        </p:nvSpPr>
        <p:spPr>
          <a:xfrm>
            <a:off x="2367300" y="1079675"/>
            <a:ext cx="12915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Oswald"/>
                <a:ea typeface="Oswald"/>
                <a:cs typeface="Oswald"/>
                <a:sym typeface="Oswald"/>
              </a:rPr>
              <a:t>Objects</a:t>
            </a:r>
            <a:endParaRPr b="1">
              <a:latin typeface="Oswald"/>
              <a:ea typeface="Oswald"/>
              <a:cs typeface="Oswald"/>
              <a:sym typeface="Oswald"/>
            </a:endParaRPr>
          </a:p>
        </p:txBody>
      </p:sp>
      <p:sp>
        <p:nvSpPr>
          <p:cNvPr id="274" name="Google Shape;274;p39"/>
          <p:cNvSpPr/>
          <p:nvPr/>
        </p:nvSpPr>
        <p:spPr>
          <a:xfrm>
            <a:off x="1516225" y="2571750"/>
            <a:ext cx="1531800" cy="1157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swald"/>
                <a:ea typeface="Oswald"/>
                <a:cs typeface="Oswald"/>
                <a:sym typeface="Oswald"/>
              </a:rPr>
              <a:t>Inheritance</a:t>
            </a:r>
            <a:endParaRPr>
              <a:latin typeface="Oswald"/>
              <a:ea typeface="Oswald"/>
              <a:cs typeface="Oswald"/>
              <a:sym typeface="Oswald"/>
            </a:endParaRPr>
          </a:p>
        </p:txBody>
      </p:sp>
      <p:sp>
        <p:nvSpPr>
          <p:cNvPr id="275" name="Google Shape;275;p39"/>
          <p:cNvSpPr/>
          <p:nvPr/>
        </p:nvSpPr>
        <p:spPr>
          <a:xfrm>
            <a:off x="5217750" y="1079675"/>
            <a:ext cx="12915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latin typeface="Oswald"/>
                <a:ea typeface="Oswald"/>
                <a:cs typeface="Oswald"/>
                <a:sym typeface="Oswald"/>
              </a:rPr>
              <a:t>Classes </a:t>
            </a:r>
            <a:endParaRPr b="1">
              <a:latin typeface="Oswald"/>
              <a:ea typeface="Oswald"/>
              <a:cs typeface="Oswald"/>
              <a:sym typeface="Oswald"/>
            </a:endParaRPr>
          </a:p>
        </p:txBody>
      </p:sp>
      <p:sp>
        <p:nvSpPr>
          <p:cNvPr id="276" name="Google Shape;276;p39"/>
          <p:cNvSpPr/>
          <p:nvPr/>
        </p:nvSpPr>
        <p:spPr>
          <a:xfrm>
            <a:off x="6026275" y="2484700"/>
            <a:ext cx="1392300" cy="1157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swald"/>
                <a:ea typeface="Oswald"/>
                <a:cs typeface="Oswald"/>
                <a:sym typeface="Oswald"/>
              </a:rPr>
              <a:t>Packages</a:t>
            </a:r>
            <a:endParaRPr/>
          </a:p>
        </p:txBody>
      </p:sp>
      <p:sp>
        <p:nvSpPr>
          <p:cNvPr id="277" name="Google Shape;277;p39"/>
          <p:cNvSpPr/>
          <p:nvPr/>
        </p:nvSpPr>
        <p:spPr>
          <a:xfrm>
            <a:off x="3757000" y="3728850"/>
            <a:ext cx="1531800" cy="1157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swald"/>
                <a:ea typeface="Oswald"/>
                <a:cs typeface="Oswald"/>
                <a:sym typeface="Oswald"/>
              </a:rPr>
              <a:t>Interfaces</a:t>
            </a:r>
            <a:endParaRPr/>
          </a:p>
        </p:txBody>
      </p:sp>
      <p:cxnSp>
        <p:nvCxnSpPr>
          <p:cNvPr id="278" name="Google Shape;278;p39"/>
          <p:cNvCxnSpPr>
            <a:stCxn id="273" idx="5"/>
            <a:endCxn id="272" idx="1"/>
          </p:cNvCxnSpPr>
          <p:nvPr/>
        </p:nvCxnSpPr>
        <p:spPr>
          <a:xfrm>
            <a:off x="3469664" y="2067322"/>
            <a:ext cx="329700" cy="15540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p39"/>
          <p:cNvCxnSpPr/>
          <p:nvPr/>
        </p:nvCxnSpPr>
        <p:spPr>
          <a:xfrm flipH="1" rot="10800000">
            <a:off x="3048025" y="3017200"/>
            <a:ext cx="526800" cy="921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39"/>
          <p:cNvCxnSpPr>
            <a:stCxn id="277" idx="0"/>
            <a:endCxn id="272" idx="4"/>
          </p:cNvCxnSpPr>
          <p:nvPr/>
        </p:nvCxnSpPr>
        <p:spPr>
          <a:xfrm flipH="1" rot="10800000">
            <a:off x="4522900" y="3554550"/>
            <a:ext cx="14400" cy="1743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39"/>
          <p:cNvCxnSpPr>
            <a:stCxn id="275" idx="3"/>
            <a:endCxn id="272" idx="7"/>
          </p:cNvCxnSpPr>
          <p:nvPr/>
        </p:nvCxnSpPr>
        <p:spPr>
          <a:xfrm flipH="1">
            <a:off x="5275186" y="2067322"/>
            <a:ext cx="131700" cy="15540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39"/>
          <p:cNvCxnSpPr>
            <a:stCxn id="276" idx="2"/>
            <a:endCxn id="272" idx="6"/>
          </p:cNvCxnSpPr>
          <p:nvPr/>
        </p:nvCxnSpPr>
        <p:spPr>
          <a:xfrm rot="10800000">
            <a:off x="5580775" y="2774350"/>
            <a:ext cx="445500" cy="288900"/>
          </a:xfrm>
          <a:prstGeom prst="straightConnector1">
            <a:avLst/>
          </a:prstGeom>
          <a:noFill/>
          <a:ln cap="flat" cmpd="sng" w="9525">
            <a:solidFill>
              <a:schemeClr val="dk2"/>
            </a:solidFill>
            <a:prstDash val="solid"/>
            <a:round/>
            <a:headEnd len="med" w="med" type="none"/>
            <a:tailEnd len="med" w="med" type="none"/>
          </a:ln>
        </p:spPr>
      </p:cxnSp>
      <p:sp>
        <p:nvSpPr>
          <p:cNvPr id="283" name="Google Shape;283;p3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is inheritance?</a:t>
            </a:r>
            <a:endParaRPr/>
          </a:p>
        </p:txBody>
      </p:sp>
      <p:sp>
        <p:nvSpPr>
          <p:cNvPr id="290" name="Google Shape;290;p4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grpSp>
        <p:nvGrpSpPr>
          <p:cNvPr id="291" name="Google Shape;291;p40"/>
          <p:cNvGrpSpPr/>
          <p:nvPr/>
        </p:nvGrpSpPr>
        <p:grpSpPr>
          <a:xfrm>
            <a:off x="5823650" y="3554275"/>
            <a:ext cx="1907051" cy="1000200"/>
            <a:chOff x="5823650" y="3199314"/>
            <a:chExt cx="1907051" cy="1000200"/>
          </a:xfrm>
        </p:grpSpPr>
        <p:sp>
          <p:nvSpPr>
            <p:cNvPr id="292" name="Google Shape;292;p40"/>
            <p:cNvSpPr txBox="1"/>
            <p:nvPr/>
          </p:nvSpPr>
          <p:spPr>
            <a:xfrm>
              <a:off x="5883103" y="3199314"/>
              <a:ext cx="1786200" cy="1000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293" name="Google Shape;293;p40"/>
            <p:cNvPicPr preferRelativeResize="0"/>
            <p:nvPr/>
          </p:nvPicPr>
          <p:blipFill rotWithShape="1">
            <a:blip r:embed="rId3">
              <a:alphaModFix/>
            </a:blip>
            <a:srcRect b="26503" l="0" r="0" t="28673"/>
            <a:stretch/>
          </p:blipFill>
          <p:spPr>
            <a:xfrm>
              <a:off x="5823650" y="3285300"/>
              <a:ext cx="1907051" cy="854775"/>
            </a:xfrm>
            <a:prstGeom prst="rect">
              <a:avLst/>
            </a:prstGeom>
            <a:noFill/>
            <a:ln>
              <a:noFill/>
            </a:ln>
          </p:spPr>
        </p:pic>
      </p:grpSp>
      <p:pic>
        <p:nvPicPr>
          <p:cNvPr id="294" name="Google Shape;294;p40"/>
          <p:cNvPicPr preferRelativeResize="0"/>
          <p:nvPr/>
        </p:nvPicPr>
        <p:blipFill>
          <a:blip r:embed="rId4">
            <a:alphaModFix/>
          </a:blip>
          <a:stretch>
            <a:fillRect/>
          </a:stretch>
        </p:blipFill>
        <p:spPr>
          <a:xfrm>
            <a:off x="1430850" y="3554261"/>
            <a:ext cx="1786151" cy="1000250"/>
          </a:xfrm>
          <a:prstGeom prst="rect">
            <a:avLst/>
          </a:prstGeom>
          <a:noFill/>
          <a:ln>
            <a:noFill/>
          </a:ln>
        </p:spPr>
      </p:pic>
      <p:pic>
        <p:nvPicPr>
          <p:cNvPr id="295" name="Google Shape;295;p40"/>
          <p:cNvPicPr preferRelativeResize="0"/>
          <p:nvPr/>
        </p:nvPicPr>
        <p:blipFill rotWithShape="1">
          <a:blip r:embed="rId5">
            <a:alphaModFix/>
          </a:blip>
          <a:srcRect b="0" l="12333" r="11718" t="0"/>
          <a:stretch/>
        </p:blipFill>
        <p:spPr>
          <a:xfrm>
            <a:off x="3678925" y="3558961"/>
            <a:ext cx="1786150" cy="990843"/>
          </a:xfrm>
          <a:prstGeom prst="rect">
            <a:avLst/>
          </a:prstGeom>
          <a:noFill/>
          <a:ln>
            <a:noFill/>
          </a:ln>
        </p:spPr>
      </p:pic>
      <p:sp>
        <p:nvSpPr>
          <p:cNvPr id="296" name="Google Shape;296;p40"/>
          <p:cNvSpPr txBox="1"/>
          <p:nvPr/>
        </p:nvSpPr>
        <p:spPr>
          <a:xfrm>
            <a:off x="1699625" y="4563761"/>
            <a:ext cx="12486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Mountain</a:t>
            </a:r>
            <a:br>
              <a:rPr lang="en-US">
                <a:solidFill>
                  <a:srgbClr val="FFFFFF"/>
                </a:solidFill>
                <a:latin typeface="Average"/>
                <a:ea typeface="Average"/>
                <a:cs typeface="Average"/>
                <a:sym typeface="Average"/>
              </a:rPr>
            </a:br>
            <a:r>
              <a:rPr lang="en-US">
                <a:solidFill>
                  <a:srgbClr val="FFFFFF"/>
                </a:solidFill>
                <a:latin typeface="Average"/>
                <a:ea typeface="Average"/>
                <a:cs typeface="Average"/>
                <a:sym typeface="Average"/>
              </a:rPr>
              <a:t>Bike class</a:t>
            </a:r>
            <a:endParaRPr>
              <a:solidFill>
                <a:srgbClr val="FFFFFF"/>
              </a:solidFill>
              <a:latin typeface="Average"/>
              <a:ea typeface="Average"/>
              <a:cs typeface="Average"/>
              <a:sym typeface="Average"/>
            </a:endParaRPr>
          </a:p>
        </p:txBody>
      </p:sp>
      <p:sp>
        <p:nvSpPr>
          <p:cNvPr id="297" name="Google Shape;297;p40"/>
          <p:cNvSpPr txBox="1"/>
          <p:nvPr/>
        </p:nvSpPr>
        <p:spPr>
          <a:xfrm>
            <a:off x="3947700" y="4563761"/>
            <a:ext cx="12486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Road</a:t>
            </a:r>
            <a:br>
              <a:rPr lang="en-US">
                <a:solidFill>
                  <a:srgbClr val="FFFFFF"/>
                </a:solidFill>
                <a:latin typeface="Average"/>
                <a:ea typeface="Average"/>
                <a:cs typeface="Average"/>
                <a:sym typeface="Average"/>
              </a:rPr>
            </a:br>
            <a:r>
              <a:rPr lang="en-US">
                <a:solidFill>
                  <a:srgbClr val="FFFFFF"/>
                </a:solidFill>
                <a:latin typeface="Average"/>
                <a:ea typeface="Average"/>
                <a:cs typeface="Average"/>
                <a:sym typeface="Average"/>
              </a:rPr>
              <a:t>Bike class</a:t>
            </a:r>
            <a:endParaRPr>
              <a:solidFill>
                <a:srgbClr val="FFFFFF"/>
              </a:solidFill>
              <a:latin typeface="Average"/>
              <a:ea typeface="Average"/>
              <a:cs typeface="Average"/>
              <a:sym typeface="Average"/>
            </a:endParaRPr>
          </a:p>
        </p:txBody>
      </p:sp>
      <p:sp>
        <p:nvSpPr>
          <p:cNvPr id="298" name="Google Shape;298;p40"/>
          <p:cNvSpPr txBox="1"/>
          <p:nvPr/>
        </p:nvSpPr>
        <p:spPr>
          <a:xfrm>
            <a:off x="6152875" y="4563761"/>
            <a:ext cx="12486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Tandem</a:t>
            </a:r>
            <a:br>
              <a:rPr lang="en-US">
                <a:solidFill>
                  <a:srgbClr val="FFFFFF"/>
                </a:solidFill>
                <a:latin typeface="Average"/>
                <a:ea typeface="Average"/>
                <a:cs typeface="Average"/>
                <a:sym typeface="Average"/>
              </a:rPr>
            </a:br>
            <a:r>
              <a:rPr lang="en-US">
                <a:solidFill>
                  <a:srgbClr val="FFFFFF"/>
                </a:solidFill>
                <a:latin typeface="Average"/>
                <a:ea typeface="Average"/>
                <a:cs typeface="Average"/>
                <a:sym typeface="Average"/>
              </a:rPr>
              <a:t>Bike class</a:t>
            </a:r>
            <a:endParaRPr>
              <a:solidFill>
                <a:srgbClr val="FFFFFF"/>
              </a:solidFill>
              <a:latin typeface="Average"/>
              <a:ea typeface="Average"/>
              <a:cs typeface="Average"/>
              <a:sym typeface="Average"/>
            </a:endParaRPr>
          </a:p>
        </p:txBody>
      </p:sp>
      <p:sp>
        <p:nvSpPr>
          <p:cNvPr id="299" name="Google Shape;299;p40"/>
          <p:cNvSpPr/>
          <p:nvPr/>
        </p:nvSpPr>
        <p:spPr>
          <a:xfrm>
            <a:off x="3275925" y="304425"/>
            <a:ext cx="2482500" cy="248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0"/>
          <p:cNvSpPr/>
          <p:nvPr/>
        </p:nvSpPr>
        <p:spPr>
          <a:xfrm>
            <a:off x="3859425" y="887925"/>
            <a:ext cx="1315500" cy="13155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40"/>
          <p:cNvCxnSpPr>
            <a:stCxn id="299" idx="0"/>
            <a:endCxn id="300" idx="0"/>
          </p:cNvCxnSpPr>
          <p:nvPr/>
        </p:nvCxnSpPr>
        <p:spPr>
          <a:xfrm>
            <a:off x="4517175" y="304425"/>
            <a:ext cx="0" cy="583500"/>
          </a:xfrm>
          <a:prstGeom prst="straightConnector1">
            <a:avLst/>
          </a:prstGeom>
          <a:noFill/>
          <a:ln cap="flat" cmpd="sng" w="9525">
            <a:solidFill>
              <a:schemeClr val="dk2"/>
            </a:solidFill>
            <a:prstDash val="dash"/>
            <a:round/>
            <a:headEnd len="med" w="med" type="none"/>
            <a:tailEnd len="med" w="med" type="none"/>
          </a:ln>
        </p:spPr>
      </p:cxnSp>
      <p:cxnSp>
        <p:nvCxnSpPr>
          <p:cNvPr id="302" name="Google Shape;302;p40"/>
          <p:cNvCxnSpPr>
            <a:stCxn id="299" idx="7"/>
            <a:endCxn id="300" idx="7"/>
          </p:cNvCxnSpPr>
          <p:nvPr/>
        </p:nvCxnSpPr>
        <p:spPr>
          <a:xfrm flipH="1">
            <a:off x="4982371" y="667979"/>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303" name="Google Shape;303;p40"/>
          <p:cNvCxnSpPr>
            <a:stCxn id="299" idx="6"/>
            <a:endCxn id="300" idx="6"/>
          </p:cNvCxnSpPr>
          <p:nvPr/>
        </p:nvCxnSpPr>
        <p:spPr>
          <a:xfrm rot="10800000">
            <a:off x="5174925" y="1545675"/>
            <a:ext cx="583500" cy="0"/>
          </a:xfrm>
          <a:prstGeom prst="straightConnector1">
            <a:avLst/>
          </a:prstGeom>
          <a:noFill/>
          <a:ln cap="flat" cmpd="sng" w="9525">
            <a:solidFill>
              <a:schemeClr val="dk2"/>
            </a:solidFill>
            <a:prstDash val="dash"/>
            <a:round/>
            <a:headEnd len="med" w="med" type="none"/>
            <a:tailEnd len="med" w="med" type="none"/>
          </a:ln>
        </p:spPr>
      </p:cxnSp>
      <p:cxnSp>
        <p:nvCxnSpPr>
          <p:cNvPr id="304" name="Google Shape;304;p40"/>
          <p:cNvCxnSpPr>
            <a:stCxn id="299" idx="1"/>
            <a:endCxn id="300" idx="1"/>
          </p:cNvCxnSpPr>
          <p:nvPr/>
        </p:nvCxnSpPr>
        <p:spPr>
          <a:xfrm>
            <a:off x="3639479" y="667979"/>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305" name="Google Shape;305;p40"/>
          <p:cNvCxnSpPr>
            <a:stCxn id="299" idx="2"/>
            <a:endCxn id="300" idx="2"/>
          </p:cNvCxnSpPr>
          <p:nvPr/>
        </p:nvCxnSpPr>
        <p:spPr>
          <a:xfrm>
            <a:off x="3275925" y="1545675"/>
            <a:ext cx="583500" cy="0"/>
          </a:xfrm>
          <a:prstGeom prst="straightConnector1">
            <a:avLst/>
          </a:prstGeom>
          <a:noFill/>
          <a:ln cap="flat" cmpd="sng" w="9525">
            <a:solidFill>
              <a:schemeClr val="dk2"/>
            </a:solidFill>
            <a:prstDash val="dash"/>
            <a:round/>
            <a:headEnd len="med" w="med" type="none"/>
            <a:tailEnd len="med" w="med" type="none"/>
          </a:ln>
        </p:spPr>
      </p:cxnSp>
      <p:cxnSp>
        <p:nvCxnSpPr>
          <p:cNvPr id="306" name="Google Shape;306;p40"/>
          <p:cNvCxnSpPr>
            <a:stCxn id="299" idx="3"/>
            <a:endCxn id="300" idx="3"/>
          </p:cNvCxnSpPr>
          <p:nvPr/>
        </p:nvCxnSpPr>
        <p:spPr>
          <a:xfrm flipH="1" rot="10800000">
            <a:off x="3639479" y="2010871"/>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307" name="Google Shape;307;p40"/>
          <p:cNvCxnSpPr>
            <a:stCxn id="299" idx="4"/>
            <a:endCxn id="300" idx="4"/>
          </p:cNvCxnSpPr>
          <p:nvPr/>
        </p:nvCxnSpPr>
        <p:spPr>
          <a:xfrm rot="10800000">
            <a:off x="4517175" y="2203425"/>
            <a:ext cx="0" cy="583500"/>
          </a:xfrm>
          <a:prstGeom prst="straightConnector1">
            <a:avLst/>
          </a:prstGeom>
          <a:noFill/>
          <a:ln cap="flat" cmpd="sng" w="9525">
            <a:solidFill>
              <a:schemeClr val="dk2"/>
            </a:solidFill>
            <a:prstDash val="dash"/>
            <a:round/>
            <a:headEnd len="med" w="med" type="none"/>
            <a:tailEnd len="med" w="med" type="none"/>
          </a:ln>
        </p:spPr>
      </p:cxnSp>
      <p:cxnSp>
        <p:nvCxnSpPr>
          <p:cNvPr id="308" name="Google Shape;308;p40"/>
          <p:cNvCxnSpPr>
            <a:stCxn id="299" idx="5"/>
            <a:endCxn id="300" idx="5"/>
          </p:cNvCxnSpPr>
          <p:nvPr/>
        </p:nvCxnSpPr>
        <p:spPr>
          <a:xfrm rot="10800000">
            <a:off x="4982371" y="2010871"/>
            <a:ext cx="412500" cy="412500"/>
          </a:xfrm>
          <a:prstGeom prst="straightConnector1">
            <a:avLst/>
          </a:prstGeom>
          <a:noFill/>
          <a:ln cap="flat" cmpd="sng" w="9525">
            <a:solidFill>
              <a:schemeClr val="dk2"/>
            </a:solidFill>
            <a:prstDash val="dash"/>
            <a:round/>
            <a:headEnd len="med" w="med" type="none"/>
            <a:tailEnd len="med" w="med" type="none"/>
          </a:ln>
        </p:spPr>
      </p:cxnSp>
      <p:sp>
        <p:nvSpPr>
          <p:cNvPr id="309" name="Google Shape;309;p40"/>
          <p:cNvSpPr txBox="1"/>
          <p:nvPr/>
        </p:nvSpPr>
        <p:spPr>
          <a:xfrm>
            <a:off x="3075575" y="1048250"/>
            <a:ext cx="11112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accent1"/>
                </a:solidFill>
                <a:latin typeface="Average"/>
                <a:ea typeface="Average"/>
                <a:cs typeface="Average"/>
                <a:sym typeface="Average"/>
              </a:rPr>
              <a:t>Brake</a:t>
            </a:r>
            <a:endParaRPr sz="1200">
              <a:solidFill>
                <a:schemeClr val="accent1"/>
              </a:solidFill>
              <a:latin typeface="Average"/>
              <a:ea typeface="Average"/>
              <a:cs typeface="Average"/>
              <a:sym typeface="Average"/>
            </a:endParaRPr>
          </a:p>
        </p:txBody>
      </p:sp>
      <p:sp>
        <p:nvSpPr>
          <p:cNvPr id="310" name="Google Shape;310;p40"/>
          <p:cNvSpPr/>
          <p:nvPr/>
        </p:nvSpPr>
        <p:spPr>
          <a:xfrm>
            <a:off x="4249625" y="1156050"/>
            <a:ext cx="196500" cy="2394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p:nvPr/>
        </p:nvSpPr>
        <p:spPr>
          <a:xfrm>
            <a:off x="4758800" y="1386475"/>
            <a:ext cx="159300" cy="159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0"/>
          <p:cNvSpPr/>
          <p:nvPr/>
        </p:nvSpPr>
        <p:spPr>
          <a:xfrm>
            <a:off x="4277500" y="1813875"/>
            <a:ext cx="196500" cy="169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0"/>
          <p:cNvSpPr/>
          <p:nvPr/>
        </p:nvSpPr>
        <p:spPr>
          <a:xfrm>
            <a:off x="4658450" y="1650425"/>
            <a:ext cx="239400" cy="239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0"/>
          <p:cNvSpPr/>
          <p:nvPr/>
        </p:nvSpPr>
        <p:spPr>
          <a:xfrm>
            <a:off x="4100975" y="1497950"/>
            <a:ext cx="196500" cy="196500"/>
          </a:xfrm>
          <a:prstGeom prst="plaque">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0"/>
          <p:cNvSpPr/>
          <p:nvPr/>
        </p:nvSpPr>
        <p:spPr>
          <a:xfrm>
            <a:off x="4604550" y="1131875"/>
            <a:ext cx="239436" cy="18414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0"/>
          <p:cNvSpPr txBox="1"/>
          <p:nvPr/>
        </p:nvSpPr>
        <p:spPr>
          <a:xfrm>
            <a:off x="6235075" y="721200"/>
            <a:ext cx="1315500" cy="2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current speed</a:t>
            </a:r>
            <a:endParaRPr>
              <a:solidFill>
                <a:srgbClr val="FFFFFF"/>
              </a:solidFill>
              <a:latin typeface="Average"/>
              <a:ea typeface="Average"/>
              <a:cs typeface="Average"/>
              <a:sym typeface="Average"/>
            </a:endParaRPr>
          </a:p>
        </p:txBody>
      </p:sp>
      <p:cxnSp>
        <p:nvCxnSpPr>
          <p:cNvPr id="317" name="Google Shape;317;p40"/>
          <p:cNvCxnSpPr>
            <a:stCxn id="315" idx="0"/>
            <a:endCxn id="316" idx="1"/>
          </p:cNvCxnSpPr>
          <p:nvPr/>
        </p:nvCxnSpPr>
        <p:spPr>
          <a:xfrm flipH="1" rot="10800000">
            <a:off x="4843786" y="859445"/>
            <a:ext cx="1391400" cy="364500"/>
          </a:xfrm>
          <a:prstGeom prst="straightConnector1">
            <a:avLst/>
          </a:prstGeom>
          <a:noFill/>
          <a:ln cap="flat" cmpd="sng" w="19050">
            <a:solidFill>
              <a:schemeClr val="accent2"/>
            </a:solidFill>
            <a:prstDash val="dash"/>
            <a:round/>
            <a:headEnd len="med" w="med" type="none"/>
            <a:tailEnd len="med" w="med" type="none"/>
          </a:ln>
        </p:spPr>
      </p:cxnSp>
      <p:cxnSp>
        <p:nvCxnSpPr>
          <p:cNvPr id="318" name="Google Shape;318;p40"/>
          <p:cNvCxnSpPr>
            <a:stCxn id="311" idx="6"/>
            <a:endCxn id="319" idx="1"/>
          </p:cNvCxnSpPr>
          <p:nvPr/>
        </p:nvCxnSpPr>
        <p:spPr>
          <a:xfrm flipH="1" rot="10800000">
            <a:off x="4918100" y="1426525"/>
            <a:ext cx="1317000" cy="39600"/>
          </a:xfrm>
          <a:prstGeom prst="straightConnector1">
            <a:avLst/>
          </a:prstGeom>
          <a:noFill/>
          <a:ln cap="flat" cmpd="sng" w="19050">
            <a:solidFill>
              <a:schemeClr val="accent2"/>
            </a:solidFill>
            <a:prstDash val="dash"/>
            <a:round/>
            <a:headEnd len="med" w="med" type="none"/>
            <a:tailEnd len="med" w="med" type="none"/>
          </a:ln>
        </p:spPr>
      </p:cxnSp>
      <p:sp>
        <p:nvSpPr>
          <p:cNvPr id="319" name="Google Shape;319;p40"/>
          <p:cNvSpPr txBox="1"/>
          <p:nvPr/>
        </p:nvSpPr>
        <p:spPr>
          <a:xfrm>
            <a:off x="6235075" y="1254600"/>
            <a:ext cx="1248600" cy="34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Average"/>
                <a:ea typeface="Average"/>
                <a:cs typeface="Average"/>
                <a:sym typeface="Average"/>
              </a:rPr>
              <a:t>current gear</a:t>
            </a:r>
            <a:endParaRPr>
              <a:solidFill>
                <a:srgbClr val="FFFFFF"/>
              </a:solidFill>
              <a:latin typeface="Average"/>
              <a:ea typeface="Average"/>
              <a:cs typeface="Average"/>
              <a:sym typeface="Average"/>
            </a:endParaRPr>
          </a:p>
        </p:txBody>
      </p:sp>
      <p:sp>
        <p:nvSpPr>
          <p:cNvPr id="320" name="Google Shape;320;p40"/>
          <p:cNvSpPr txBox="1"/>
          <p:nvPr/>
        </p:nvSpPr>
        <p:spPr>
          <a:xfrm>
            <a:off x="3075575" y="1657850"/>
            <a:ext cx="11112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accent1"/>
                </a:solidFill>
                <a:latin typeface="Average"/>
                <a:ea typeface="Average"/>
                <a:cs typeface="Average"/>
                <a:sym typeface="Average"/>
              </a:rPr>
              <a:t>Change</a:t>
            </a:r>
            <a:br>
              <a:rPr lang="en-US" sz="1200">
                <a:solidFill>
                  <a:schemeClr val="accent1"/>
                </a:solidFill>
                <a:latin typeface="Average"/>
                <a:ea typeface="Average"/>
                <a:cs typeface="Average"/>
                <a:sym typeface="Average"/>
              </a:rPr>
            </a:br>
            <a:r>
              <a:rPr lang="en-US" sz="1200">
                <a:solidFill>
                  <a:schemeClr val="accent1"/>
                </a:solidFill>
                <a:latin typeface="Average"/>
                <a:ea typeface="Average"/>
                <a:cs typeface="Average"/>
                <a:sym typeface="Average"/>
              </a:rPr>
              <a:t>cadence</a:t>
            </a:r>
            <a:endParaRPr sz="1200">
              <a:solidFill>
                <a:schemeClr val="accent1"/>
              </a:solidFill>
              <a:latin typeface="Average"/>
              <a:ea typeface="Average"/>
              <a:cs typeface="Average"/>
              <a:sym typeface="Average"/>
            </a:endParaRPr>
          </a:p>
        </p:txBody>
      </p:sp>
      <p:sp>
        <p:nvSpPr>
          <p:cNvPr id="321" name="Google Shape;321;p40"/>
          <p:cNvSpPr txBox="1"/>
          <p:nvPr/>
        </p:nvSpPr>
        <p:spPr>
          <a:xfrm>
            <a:off x="3608975" y="514850"/>
            <a:ext cx="11112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accent1"/>
                </a:solidFill>
                <a:latin typeface="Average"/>
                <a:ea typeface="Average"/>
                <a:cs typeface="Average"/>
                <a:sym typeface="Average"/>
              </a:rPr>
              <a:t>Change</a:t>
            </a:r>
            <a:br>
              <a:rPr lang="en-US" sz="1200">
                <a:solidFill>
                  <a:schemeClr val="accent1"/>
                </a:solidFill>
                <a:latin typeface="Average"/>
                <a:ea typeface="Average"/>
                <a:cs typeface="Average"/>
                <a:sym typeface="Average"/>
              </a:rPr>
            </a:br>
            <a:r>
              <a:rPr lang="en-US" sz="1200">
                <a:solidFill>
                  <a:schemeClr val="accent1"/>
                </a:solidFill>
                <a:latin typeface="Average"/>
                <a:ea typeface="Average"/>
                <a:cs typeface="Average"/>
                <a:sym typeface="Average"/>
              </a:rPr>
              <a:t>gears</a:t>
            </a:r>
            <a:endParaRPr sz="1200">
              <a:solidFill>
                <a:schemeClr val="accent1"/>
              </a:solidFill>
              <a:latin typeface="Average"/>
              <a:ea typeface="Average"/>
              <a:cs typeface="Average"/>
              <a:sym typeface="Average"/>
            </a:endParaRPr>
          </a:p>
        </p:txBody>
      </p:sp>
      <p:sp>
        <p:nvSpPr>
          <p:cNvPr id="322" name="Google Shape;322;p40"/>
          <p:cNvSpPr txBox="1"/>
          <p:nvPr/>
        </p:nvSpPr>
        <p:spPr>
          <a:xfrm>
            <a:off x="3925763" y="2688658"/>
            <a:ext cx="1248600" cy="41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Bicycle class</a:t>
            </a:r>
            <a:endParaRPr>
              <a:solidFill>
                <a:srgbClr val="FFFFFF"/>
              </a:solidFill>
              <a:latin typeface="Average"/>
              <a:ea typeface="Average"/>
              <a:cs typeface="Average"/>
              <a:sym typeface="Average"/>
            </a:endParaRPr>
          </a:p>
        </p:txBody>
      </p:sp>
      <p:cxnSp>
        <p:nvCxnSpPr>
          <p:cNvPr id="323" name="Google Shape;323;p40"/>
          <p:cNvCxnSpPr/>
          <p:nvPr/>
        </p:nvCxnSpPr>
        <p:spPr>
          <a:xfrm>
            <a:off x="2326475" y="3285286"/>
            <a:ext cx="4459800" cy="0"/>
          </a:xfrm>
          <a:prstGeom prst="straightConnector1">
            <a:avLst/>
          </a:prstGeom>
          <a:noFill/>
          <a:ln cap="flat" cmpd="sng" w="19050">
            <a:solidFill>
              <a:srgbClr val="FFFFFF"/>
            </a:solidFill>
            <a:prstDash val="solid"/>
            <a:round/>
            <a:headEnd len="med" w="med" type="none"/>
            <a:tailEnd len="med" w="med" type="none"/>
          </a:ln>
        </p:spPr>
      </p:cxnSp>
      <p:cxnSp>
        <p:nvCxnSpPr>
          <p:cNvPr id="324" name="Google Shape;324;p40"/>
          <p:cNvCxnSpPr>
            <a:endCxn id="292" idx="0"/>
          </p:cNvCxnSpPr>
          <p:nvPr/>
        </p:nvCxnSpPr>
        <p:spPr>
          <a:xfrm>
            <a:off x="6776203" y="3285175"/>
            <a:ext cx="0" cy="269100"/>
          </a:xfrm>
          <a:prstGeom prst="straightConnector1">
            <a:avLst/>
          </a:prstGeom>
          <a:noFill/>
          <a:ln cap="flat" cmpd="sng" w="19050">
            <a:solidFill>
              <a:srgbClr val="FFFFFF"/>
            </a:solidFill>
            <a:prstDash val="solid"/>
            <a:round/>
            <a:headEnd len="med" w="med" type="none"/>
            <a:tailEnd len="med" w="med" type="none"/>
          </a:ln>
        </p:spPr>
      </p:cxnSp>
      <p:cxnSp>
        <p:nvCxnSpPr>
          <p:cNvPr id="325" name="Google Shape;325;p40"/>
          <p:cNvCxnSpPr>
            <a:endCxn id="294" idx="0"/>
          </p:cNvCxnSpPr>
          <p:nvPr/>
        </p:nvCxnSpPr>
        <p:spPr>
          <a:xfrm>
            <a:off x="2323925" y="3277961"/>
            <a:ext cx="0" cy="276300"/>
          </a:xfrm>
          <a:prstGeom prst="straightConnector1">
            <a:avLst/>
          </a:prstGeom>
          <a:noFill/>
          <a:ln cap="flat" cmpd="sng" w="19050">
            <a:solidFill>
              <a:srgbClr val="FFFFFF"/>
            </a:solidFill>
            <a:prstDash val="solid"/>
            <a:round/>
            <a:headEnd len="med" w="med" type="none"/>
            <a:tailEnd len="med" w="med" type="none"/>
          </a:ln>
        </p:spPr>
      </p:cxnSp>
      <p:cxnSp>
        <p:nvCxnSpPr>
          <p:cNvPr id="326" name="Google Shape;326;p40"/>
          <p:cNvCxnSpPr>
            <a:endCxn id="295" idx="0"/>
          </p:cNvCxnSpPr>
          <p:nvPr/>
        </p:nvCxnSpPr>
        <p:spPr>
          <a:xfrm>
            <a:off x="4572000" y="3285361"/>
            <a:ext cx="0" cy="273600"/>
          </a:xfrm>
          <a:prstGeom prst="straightConnector1">
            <a:avLst/>
          </a:prstGeom>
          <a:noFill/>
          <a:ln cap="flat" cmpd="sng" w="19050">
            <a:solidFill>
              <a:srgbClr val="FFFFFF"/>
            </a:solidFill>
            <a:prstDash val="solid"/>
            <a:round/>
            <a:headEnd len="med" w="med" type="none"/>
            <a:tailEnd len="med" w="med" type="none"/>
          </a:ln>
        </p:spPr>
      </p:cxnSp>
      <p:cxnSp>
        <p:nvCxnSpPr>
          <p:cNvPr id="327" name="Google Shape;327;p40"/>
          <p:cNvCxnSpPr/>
          <p:nvPr/>
        </p:nvCxnSpPr>
        <p:spPr>
          <a:xfrm>
            <a:off x="4572000" y="3077011"/>
            <a:ext cx="0" cy="2307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is inheritance?</a:t>
            </a:r>
            <a:endParaRPr/>
          </a:p>
        </p:txBody>
      </p:sp>
      <p:sp>
        <p:nvSpPr>
          <p:cNvPr id="334" name="Google Shape;334;p4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grpSp>
        <p:nvGrpSpPr>
          <p:cNvPr id="335" name="Google Shape;335;p41"/>
          <p:cNvGrpSpPr/>
          <p:nvPr/>
        </p:nvGrpSpPr>
        <p:grpSpPr>
          <a:xfrm>
            <a:off x="5823650" y="3554275"/>
            <a:ext cx="1907051" cy="1000200"/>
            <a:chOff x="5823650" y="3199314"/>
            <a:chExt cx="1907051" cy="1000200"/>
          </a:xfrm>
        </p:grpSpPr>
        <p:sp>
          <p:nvSpPr>
            <p:cNvPr id="336" name="Google Shape;336;p41"/>
            <p:cNvSpPr txBox="1"/>
            <p:nvPr/>
          </p:nvSpPr>
          <p:spPr>
            <a:xfrm>
              <a:off x="5883103" y="3199314"/>
              <a:ext cx="1786200" cy="1000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337" name="Google Shape;337;p41"/>
            <p:cNvPicPr preferRelativeResize="0"/>
            <p:nvPr/>
          </p:nvPicPr>
          <p:blipFill rotWithShape="1">
            <a:blip r:embed="rId3">
              <a:alphaModFix/>
            </a:blip>
            <a:srcRect b="26503" l="0" r="0" t="28673"/>
            <a:stretch/>
          </p:blipFill>
          <p:spPr>
            <a:xfrm>
              <a:off x="5823650" y="3285300"/>
              <a:ext cx="1907051" cy="854775"/>
            </a:xfrm>
            <a:prstGeom prst="rect">
              <a:avLst/>
            </a:prstGeom>
            <a:noFill/>
            <a:ln>
              <a:noFill/>
            </a:ln>
          </p:spPr>
        </p:pic>
      </p:grpSp>
      <p:pic>
        <p:nvPicPr>
          <p:cNvPr id="338" name="Google Shape;338;p41"/>
          <p:cNvPicPr preferRelativeResize="0"/>
          <p:nvPr/>
        </p:nvPicPr>
        <p:blipFill>
          <a:blip r:embed="rId4">
            <a:alphaModFix/>
          </a:blip>
          <a:stretch>
            <a:fillRect/>
          </a:stretch>
        </p:blipFill>
        <p:spPr>
          <a:xfrm>
            <a:off x="1430850" y="3554261"/>
            <a:ext cx="1786151" cy="1000250"/>
          </a:xfrm>
          <a:prstGeom prst="rect">
            <a:avLst/>
          </a:prstGeom>
          <a:noFill/>
          <a:ln>
            <a:noFill/>
          </a:ln>
        </p:spPr>
      </p:pic>
      <p:pic>
        <p:nvPicPr>
          <p:cNvPr id="339" name="Google Shape;339;p41"/>
          <p:cNvPicPr preferRelativeResize="0"/>
          <p:nvPr/>
        </p:nvPicPr>
        <p:blipFill rotWithShape="1">
          <a:blip r:embed="rId5">
            <a:alphaModFix/>
          </a:blip>
          <a:srcRect b="0" l="12333" r="11718" t="0"/>
          <a:stretch/>
        </p:blipFill>
        <p:spPr>
          <a:xfrm>
            <a:off x="3678925" y="3558961"/>
            <a:ext cx="1786150" cy="990843"/>
          </a:xfrm>
          <a:prstGeom prst="rect">
            <a:avLst/>
          </a:prstGeom>
          <a:noFill/>
          <a:ln>
            <a:noFill/>
          </a:ln>
        </p:spPr>
      </p:pic>
      <p:sp>
        <p:nvSpPr>
          <p:cNvPr id="340" name="Google Shape;340;p41"/>
          <p:cNvSpPr txBox="1"/>
          <p:nvPr/>
        </p:nvSpPr>
        <p:spPr>
          <a:xfrm>
            <a:off x="1699625" y="4563761"/>
            <a:ext cx="12486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Mountain</a:t>
            </a:r>
            <a:br>
              <a:rPr lang="en-US">
                <a:solidFill>
                  <a:srgbClr val="FFFFFF"/>
                </a:solidFill>
                <a:latin typeface="Average"/>
                <a:ea typeface="Average"/>
                <a:cs typeface="Average"/>
                <a:sym typeface="Average"/>
              </a:rPr>
            </a:br>
            <a:r>
              <a:rPr lang="en-US">
                <a:solidFill>
                  <a:srgbClr val="FFFFFF"/>
                </a:solidFill>
                <a:latin typeface="Average"/>
                <a:ea typeface="Average"/>
                <a:cs typeface="Average"/>
                <a:sym typeface="Average"/>
              </a:rPr>
              <a:t>Bike class</a:t>
            </a:r>
            <a:endParaRPr>
              <a:solidFill>
                <a:srgbClr val="FFFFFF"/>
              </a:solidFill>
              <a:latin typeface="Average"/>
              <a:ea typeface="Average"/>
              <a:cs typeface="Average"/>
              <a:sym typeface="Average"/>
            </a:endParaRPr>
          </a:p>
        </p:txBody>
      </p:sp>
      <p:sp>
        <p:nvSpPr>
          <p:cNvPr id="341" name="Google Shape;341;p41"/>
          <p:cNvSpPr txBox="1"/>
          <p:nvPr/>
        </p:nvSpPr>
        <p:spPr>
          <a:xfrm>
            <a:off x="3947700" y="4563761"/>
            <a:ext cx="12486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Road</a:t>
            </a:r>
            <a:br>
              <a:rPr lang="en-US">
                <a:solidFill>
                  <a:srgbClr val="FFFFFF"/>
                </a:solidFill>
                <a:latin typeface="Average"/>
                <a:ea typeface="Average"/>
                <a:cs typeface="Average"/>
                <a:sym typeface="Average"/>
              </a:rPr>
            </a:br>
            <a:r>
              <a:rPr lang="en-US">
                <a:solidFill>
                  <a:srgbClr val="FFFFFF"/>
                </a:solidFill>
                <a:latin typeface="Average"/>
                <a:ea typeface="Average"/>
                <a:cs typeface="Average"/>
                <a:sym typeface="Average"/>
              </a:rPr>
              <a:t>Bike class</a:t>
            </a:r>
            <a:endParaRPr>
              <a:solidFill>
                <a:srgbClr val="FFFFFF"/>
              </a:solidFill>
              <a:latin typeface="Average"/>
              <a:ea typeface="Average"/>
              <a:cs typeface="Average"/>
              <a:sym typeface="Average"/>
            </a:endParaRPr>
          </a:p>
        </p:txBody>
      </p:sp>
      <p:sp>
        <p:nvSpPr>
          <p:cNvPr id="342" name="Google Shape;342;p41"/>
          <p:cNvSpPr txBox="1"/>
          <p:nvPr/>
        </p:nvSpPr>
        <p:spPr>
          <a:xfrm>
            <a:off x="6152875" y="4563761"/>
            <a:ext cx="12486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Tandem</a:t>
            </a:r>
            <a:br>
              <a:rPr lang="en-US">
                <a:solidFill>
                  <a:srgbClr val="FFFFFF"/>
                </a:solidFill>
                <a:latin typeface="Average"/>
                <a:ea typeface="Average"/>
                <a:cs typeface="Average"/>
                <a:sym typeface="Average"/>
              </a:rPr>
            </a:br>
            <a:r>
              <a:rPr lang="en-US">
                <a:solidFill>
                  <a:srgbClr val="FFFFFF"/>
                </a:solidFill>
                <a:latin typeface="Average"/>
                <a:ea typeface="Average"/>
                <a:cs typeface="Average"/>
                <a:sym typeface="Average"/>
              </a:rPr>
              <a:t>Bike class</a:t>
            </a:r>
            <a:endParaRPr>
              <a:solidFill>
                <a:srgbClr val="FFFFFF"/>
              </a:solidFill>
              <a:latin typeface="Average"/>
              <a:ea typeface="Average"/>
              <a:cs typeface="Average"/>
              <a:sym typeface="Average"/>
            </a:endParaRPr>
          </a:p>
        </p:txBody>
      </p:sp>
      <p:sp>
        <p:nvSpPr>
          <p:cNvPr id="343" name="Google Shape;343;p41"/>
          <p:cNvSpPr/>
          <p:nvPr/>
        </p:nvSpPr>
        <p:spPr>
          <a:xfrm>
            <a:off x="3275925" y="304425"/>
            <a:ext cx="2482500" cy="248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3859425" y="887925"/>
            <a:ext cx="1315500" cy="13155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 name="Google Shape;345;p41"/>
          <p:cNvCxnSpPr>
            <a:stCxn id="343" idx="0"/>
            <a:endCxn id="344" idx="0"/>
          </p:cNvCxnSpPr>
          <p:nvPr/>
        </p:nvCxnSpPr>
        <p:spPr>
          <a:xfrm>
            <a:off x="4517175" y="304425"/>
            <a:ext cx="0" cy="583500"/>
          </a:xfrm>
          <a:prstGeom prst="straightConnector1">
            <a:avLst/>
          </a:prstGeom>
          <a:noFill/>
          <a:ln cap="flat" cmpd="sng" w="9525">
            <a:solidFill>
              <a:schemeClr val="dk2"/>
            </a:solidFill>
            <a:prstDash val="dash"/>
            <a:round/>
            <a:headEnd len="med" w="med" type="none"/>
            <a:tailEnd len="med" w="med" type="none"/>
          </a:ln>
        </p:spPr>
      </p:cxnSp>
      <p:cxnSp>
        <p:nvCxnSpPr>
          <p:cNvPr id="346" name="Google Shape;346;p41"/>
          <p:cNvCxnSpPr>
            <a:stCxn id="343" idx="7"/>
            <a:endCxn id="344" idx="7"/>
          </p:cNvCxnSpPr>
          <p:nvPr/>
        </p:nvCxnSpPr>
        <p:spPr>
          <a:xfrm flipH="1">
            <a:off x="4982371" y="667979"/>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347" name="Google Shape;347;p41"/>
          <p:cNvCxnSpPr>
            <a:stCxn id="343" idx="6"/>
            <a:endCxn id="344" idx="6"/>
          </p:cNvCxnSpPr>
          <p:nvPr/>
        </p:nvCxnSpPr>
        <p:spPr>
          <a:xfrm rot="10800000">
            <a:off x="5174925" y="1545675"/>
            <a:ext cx="583500" cy="0"/>
          </a:xfrm>
          <a:prstGeom prst="straightConnector1">
            <a:avLst/>
          </a:prstGeom>
          <a:noFill/>
          <a:ln cap="flat" cmpd="sng" w="9525">
            <a:solidFill>
              <a:schemeClr val="dk2"/>
            </a:solidFill>
            <a:prstDash val="dash"/>
            <a:round/>
            <a:headEnd len="med" w="med" type="none"/>
            <a:tailEnd len="med" w="med" type="none"/>
          </a:ln>
        </p:spPr>
      </p:cxnSp>
      <p:cxnSp>
        <p:nvCxnSpPr>
          <p:cNvPr id="348" name="Google Shape;348;p41"/>
          <p:cNvCxnSpPr>
            <a:stCxn id="343" idx="1"/>
            <a:endCxn id="344" idx="1"/>
          </p:cNvCxnSpPr>
          <p:nvPr/>
        </p:nvCxnSpPr>
        <p:spPr>
          <a:xfrm>
            <a:off x="3639479" y="667979"/>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349" name="Google Shape;349;p41"/>
          <p:cNvCxnSpPr>
            <a:stCxn id="343" idx="2"/>
            <a:endCxn id="344" idx="2"/>
          </p:cNvCxnSpPr>
          <p:nvPr/>
        </p:nvCxnSpPr>
        <p:spPr>
          <a:xfrm>
            <a:off x="3275925" y="1545675"/>
            <a:ext cx="583500" cy="0"/>
          </a:xfrm>
          <a:prstGeom prst="straightConnector1">
            <a:avLst/>
          </a:prstGeom>
          <a:noFill/>
          <a:ln cap="flat" cmpd="sng" w="9525">
            <a:solidFill>
              <a:schemeClr val="dk2"/>
            </a:solidFill>
            <a:prstDash val="dash"/>
            <a:round/>
            <a:headEnd len="med" w="med" type="none"/>
            <a:tailEnd len="med" w="med" type="none"/>
          </a:ln>
        </p:spPr>
      </p:cxnSp>
      <p:cxnSp>
        <p:nvCxnSpPr>
          <p:cNvPr id="350" name="Google Shape;350;p41"/>
          <p:cNvCxnSpPr>
            <a:stCxn id="343" idx="3"/>
            <a:endCxn id="344" idx="3"/>
          </p:cNvCxnSpPr>
          <p:nvPr/>
        </p:nvCxnSpPr>
        <p:spPr>
          <a:xfrm flipH="1" rot="10800000">
            <a:off x="3639479" y="2010871"/>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351" name="Google Shape;351;p41"/>
          <p:cNvCxnSpPr>
            <a:stCxn id="343" idx="4"/>
            <a:endCxn id="344" idx="4"/>
          </p:cNvCxnSpPr>
          <p:nvPr/>
        </p:nvCxnSpPr>
        <p:spPr>
          <a:xfrm rot="10800000">
            <a:off x="4517175" y="2203425"/>
            <a:ext cx="0" cy="583500"/>
          </a:xfrm>
          <a:prstGeom prst="straightConnector1">
            <a:avLst/>
          </a:prstGeom>
          <a:noFill/>
          <a:ln cap="flat" cmpd="sng" w="9525">
            <a:solidFill>
              <a:schemeClr val="dk2"/>
            </a:solidFill>
            <a:prstDash val="dash"/>
            <a:round/>
            <a:headEnd len="med" w="med" type="none"/>
            <a:tailEnd len="med" w="med" type="none"/>
          </a:ln>
        </p:spPr>
      </p:cxnSp>
      <p:cxnSp>
        <p:nvCxnSpPr>
          <p:cNvPr id="352" name="Google Shape;352;p41"/>
          <p:cNvCxnSpPr>
            <a:stCxn id="343" idx="5"/>
            <a:endCxn id="344" idx="5"/>
          </p:cNvCxnSpPr>
          <p:nvPr/>
        </p:nvCxnSpPr>
        <p:spPr>
          <a:xfrm rot="10800000">
            <a:off x="4982371" y="2010871"/>
            <a:ext cx="412500" cy="412500"/>
          </a:xfrm>
          <a:prstGeom prst="straightConnector1">
            <a:avLst/>
          </a:prstGeom>
          <a:noFill/>
          <a:ln cap="flat" cmpd="sng" w="9525">
            <a:solidFill>
              <a:schemeClr val="dk2"/>
            </a:solidFill>
            <a:prstDash val="dash"/>
            <a:round/>
            <a:headEnd len="med" w="med" type="none"/>
            <a:tailEnd len="med" w="med" type="none"/>
          </a:ln>
        </p:spPr>
      </p:cxnSp>
      <p:sp>
        <p:nvSpPr>
          <p:cNvPr id="353" name="Google Shape;353;p41"/>
          <p:cNvSpPr txBox="1"/>
          <p:nvPr/>
        </p:nvSpPr>
        <p:spPr>
          <a:xfrm>
            <a:off x="3075575" y="1048250"/>
            <a:ext cx="11112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accent1"/>
                </a:solidFill>
                <a:latin typeface="Average"/>
                <a:ea typeface="Average"/>
                <a:cs typeface="Average"/>
                <a:sym typeface="Average"/>
              </a:rPr>
              <a:t>Brake</a:t>
            </a:r>
            <a:endParaRPr sz="1200">
              <a:solidFill>
                <a:schemeClr val="accent1"/>
              </a:solidFill>
              <a:latin typeface="Average"/>
              <a:ea typeface="Average"/>
              <a:cs typeface="Average"/>
              <a:sym typeface="Average"/>
            </a:endParaRPr>
          </a:p>
        </p:txBody>
      </p:sp>
      <p:sp>
        <p:nvSpPr>
          <p:cNvPr id="354" name="Google Shape;354;p41"/>
          <p:cNvSpPr/>
          <p:nvPr/>
        </p:nvSpPr>
        <p:spPr>
          <a:xfrm>
            <a:off x="4249625" y="1156050"/>
            <a:ext cx="196500" cy="2394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4758800" y="1386475"/>
            <a:ext cx="159300" cy="159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4277500" y="1813875"/>
            <a:ext cx="196500" cy="169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4658450" y="1650425"/>
            <a:ext cx="239400" cy="239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4100975" y="1497950"/>
            <a:ext cx="196500" cy="196500"/>
          </a:xfrm>
          <a:prstGeom prst="plaque">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4604550" y="1131875"/>
            <a:ext cx="239436" cy="18414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txBox="1"/>
          <p:nvPr/>
        </p:nvSpPr>
        <p:spPr>
          <a:xfrm>
            <a:off x="6235075" y="721200"/>
            <a:ext cx="1315500" cy="2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current speed</a:t>
            </a:r>
            <a:endParaRPr>
              <a:solidFill>
                <a:srgbClr val="FFFFFF"/>
              </a:solidFill>
              <a:latin typeface="Average"/>
              <a:ea typeface="Average"/>
              <a:cs typeface="Average"/>
              <a:sym typeface="Average"/>
            </a:endParaRPr>
          </a:p>
        </p:txBody>
      </p:sp>
      <p:cxnSp>
        <p:nvCxnSpPr>
          <p:cNvPr id="361" name="Google Shape;361;p41"/>
          <p:cNvCxnSpPr>
            <a:stCxn id="359" idx="0"/>
            <a:endCxn id="360" idx="1"/>
          </p:cNvCxnSpPr>
          <p:nvPr/>
        </p:nvCxnSpPr>
        <p:spPr>
          <a:xfrm flipH="1" rot="10800000">
            <a:off x="4843786" y="859445"/>
            <a:ext cx="1391400" cy="364500"/>
          </a:xfrm>
          <a:prstGeom prst="straightConnector1">
            <a:avLst/>
          </a:prstGeom>
          <a:noFill/>
          <a:ln cap="flat" cmpd="sng" w="19050">
            <a:solidFill>
              <a:schemeClr val="accent2"/>
            </a:solidFill>
            <a:prstDash val="dash"/>
            <a:round/>
            <a:headEnd len="med" w="med" type="none"/>
            <a:tailEnd len="med" w="med" type="none"/>
          </a:ln>
        </p:spPr>
      </p:cxnSp>
      <p:cxnSp>
        <p:nvCxnSpPr>
          <p:cNvPr id="362" name="Google Shape;362;p41"/>
          <p:cNvCxnSpPr>
            <a:stCxn id="355" idx="6"/>
            <a:endCxn id="363" idx="1"/>
          </p:cNvCxnSpPr>
          <p:nvPr/>
        </p:nvCxnSpPr>
        <p:spPr>
          <a:xfrm flipH="1" rot="10800000">
            <a:off x="4918100" y="1426525"/>
            <a:ext cx="1317000" cy="39600"/>
          </a:xfrm>
          <a:prstGeom prst="straightConnector1">
            <a:avLst/>
          </a:prstGeom>
          <a:noFill/>
          <a:ln cap="flat" cmpd="sng" w="19050">
            <a:solidFill>
              <a:schemeClr val="accent2"/>
            </a:solidFill>
            <a:prstDash val="dash"/>
            <a:round/>
            <a:headEnd len="med" w="med" type="none"/>
            <a:tailEnd len="med" w="med" type="none"/>
          </a:ln>
        </p:spPr>
      </p:cxnSp>
      <p:sp>
        <p:nvSpPr>
          <p:cNvPr id="363" name="Google Shape;363;p41"/>
          <p:cNvSpPr txBox="1"/>
          <p:nvPr/>
        </p:nvSpPr>
        <p:spPr>
          <a:xfrm>
            <a:off x="6235075" y="1254600"/>
            <a:ext cx="1248600" cy="34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Average"/>
                <a:ea typeface="Average"/>
                <a:cs typeface="Average"/>
                <a:sym typeface="Average"/>
              </a:rPr>
              <a:t>current gear</a:t>
            </a:r>
            <a:endParaRPr>
              <a:solidFill>
                <a:srgbClr val="FFFFFF"/>
              </a:solidFill>
              <a:latin typeface="Average"/>
              <a:ea typeface="Average"/>
              <a:cs typeface="Average"/>
              <a:sym typeface="Average"/>
            </a:endParaRPr>
          </a:p>
        </p:txBody>
      </p:sp>
      <p:sp>
        <p:nvSpPr>
          <p:cNvPr id="364" name="Google Shape;364;p41"/>
          <p:cNvSpPr txBox="1"/>
          <p:nvPr/>
        </p:nvSpPr>
        <p:spPr>
          <a:xfrm>
            <a:off x="3075575" y="1657850"/>
            <a:ext cx="11112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accent1"/>
                </a:solidFill>
                <a:latin typeface="Average"/>
                <a:ea typeface="Average"/>
                <a:cs typeface="Average"/>
                <a:sym typeface="Average"/>
              </a:rPr>
              <a:t>Change</a:t>
            </a:r>
            <a:br>
              <a:rPr lang="en-US" sz="1200">
                <a:solidFill>
                  <a:schemeClr val="accent1"/>
                </a:solidFill>
                <a:latin typeface="Average"/>
                <a:ea typeface="Average"/>
                <a:cs typeface="Average"/>
                <a:sym typeface="Average"/>
              </a:rPr>
            </a:br>
            <a:r>
              <a:rPr lang="en-US" sz="1200">
                <a:solidFill>
                  <a:schemeClr val="accent1"/>
                </a:solidFill>
                <a:latin typeface="Average"/>
                <a:ea typeface="Average"/>
                <a:cs typeface="Average"/>
                <a:sym typeface="Average"/>
              </a:rPr>
              <a:t>cadence</a:t>
            </a:r>
            <a:endParaRPr sz="1200">
              <a:solidFill>
                <a:schemeClr val="accent1"/>
              </a:solidFill>
              <a:latin typeface="Average"/>
              <a:ea typeface="Average"/>
              <a:cs typeface="Average"/>
              <a:sym typeface="Average"/>
            </a:endParaRPr>
          </a:p>
        </p:txBody>
      </p:sp>
      <p:sp>
        <p:nvSpPr>
          <p:cNvPr id="365" name="Google Shape;365;p41"/>
          <p:cNvSpPr txBox="1"/>
          <p:nvPr/>
        </p:nvSpPr>
        <p:spPr>
          <a:xfrm>
            <a:off x="3608975" y="514850"/>
            <a:ext cx="11112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accent1"/>
                </a:solidFill>
                <a:latin typeface="Average"/>
                <a:ea typeface="Average"/>
                <a:cs typeface="Average"/>
                <a:sym typeface="Average"/>
              </a:rPr>
              <a:t>Change</a:t>
            </a:r>
            <a:br>
              <a:rPr lang="en-US" sz="1200">
                <a:solidFill>
                  <a:schemeClr val="accent1"/>
                </a:solidFill>
                <a:latin typeface="Average"/>
                <a:ea typeface="Average"/>
                <a:cs typeface="Average"/>
                <a:sym typeface="Average"/>
              </a:rPr>
            </a:br>
            <a:r>
              <a:rPr lang="en-US" sz="1200">
                <a:solidFill>
                  <a:schemeClr val="accent1"/>
                </a:solidFill>
                <a:latin typeface="Average"/>
                <a:ea typeface="Average"/>
                <a:cs typeface="Average"/>
                <a:sym typeface="Average"/>
              </a:rPr>
              <a:t>gears</a:t>
            </a:r>
            <a:endParaRPr sz="1200">
              <a:solidFill>
                <a:schemeClr val="accent1"/>
              </a:solidFill>
              <a:latin typeface="Average"/>
              <a:ea typeface="Average"/>
              <a:cs typeface="Average"/>
              <a:sym typeface="Average"/>
            </a:endParaRPr>
          </a:p>
        </p:txBody>
      </p:sp>
      <p:sp>
        <p:nvSpPr>
          <p:cNvPr id="366" name="Google Shape;366;p41"/>
          <p:cNvSpPr txBox="1"/>
          <p:nvPr/>
        </p:nvSpPr>
        <p:spPr>
          <a:xfrm>
            <a:off x="3925763" y="2688658"/>
            <a:ext cx="1248600" cy="41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Bicycle class</a:t>
            </a:r>
            <a:endParaRPr>
              <a:solidFill>
                <a:srgbClr val="FFFFFF"/>
              </a:solidFill>
              <a:latin typeface="Average"/>
              <a:ea typeface="Average"/>
              <a:cs typeface="Average"/>
              <a:sym typeface="Average"/>
            </a:endParaRPr>
          </a:p>
        </p:txBody>
      </p:sp>
      <p:cxnSp>
        <p:nvCxnSpPr>
          <p:cNvPr id="367" name="Google Shape;367;p41"/>
          <p:cNvCxnSpPr/>
          <p:nvPr/>
        </p:nvCxnSpPr>
        <p:spPr>
          <a:xfrm>
            <a:off x="2326475" y="3285286"/>
            <a:ext cx="4459800" cy="0"/>
          </a:xfrm>
          <a:prstGeom prst="straightConnector1">
            <a:avLst/>
          </a:prstGeom>
          <a:noFill/>
          <a:ln cap="flat" cmpd="sng" w="19050">
            <a:solidFill>
              <a:srgbClr val="FFFFFF"/>
            </a:solidFill>
            <a:prstDash val="solid"/>
            <a:round/>
            <a:headEnd len="med" w="med" type="none"/>
            <a:tailEnd len="med" w="med" type="none"/>
          </a:ln>
        </p:spPr>
      </p:cxnSp>
      <p:cxnSp>
        <p:nvCxnSpPr>
          <p:cNvPr id="368" name="Google Shape;368;p41"/>
          <p:cNvCxnSpPr>
            <a:endCxn id="336" idx="0"/>
          </p:cNvCxnSpPr>
          <p:nvPr/>
        </p:nvCxnSpPr>
        <p:spPr>
          <a:xfrm>
            <a:off x="6776203" y="3285175"/>
            <a:ext cx="0" cy="269100"/>
          </a:xfrm>
          <a:prstGeom prst="straightConnector1">
            <a:avLst/>
          </a:prstGeom>
          <a:noFill/>
          <a:ln cap="flat" cmpd="sng" w="19050">
            <a:solidFill>
              <a:srgbClr val="FFFFFF"/>
            </a:solidFill>
            <a:prstDash val="solid"/>
            <a:round/>
            <a:headEnd len="med" w="med" type="none"/>
            <a:tailEnd len="med" w="med" type="none"/>
          </a:ln>
        </p:spPr>
      </p:cxnSp>
      <p:cxnSp>
        <p:nvCxnSpPr>
          <p:cNvPr id="369" name="Google Shape;369;p41"/>
          <p:cNvCxnSpPr>
            <a:endCxn id="338" idx="0"/>
          </p:cNvCxnSpPr>
          <p:nvPr/>
        </p:nvCxnSpPr>
        <p:spPr>
          <a:xfrm>
            <a:off x="2323925" y="3277961"/>
            <a:ext cx="0" cy="276300"/>
          </a:xfrm>
          <a:prstGeom prst="straightConnector1">
            <a:avLst/>
          </a:prstGeom>
          <a:noFill/>
          <a:ln cap="flat" cmpd="sng" w="19050">
            <a:solidFill>
              <a:srgbClr val="FFFFFF"/>
            </a:solidFill>
            <a:prstDash val="solid"/>
            <a:round/>
            <a:headEnd len="med" w="med" type="none"/>
            <a:tailEnd len="med" w="med" type="none"/>
          </a:ln>
        </p:spPr>
      </p:cxnSp>
      <p:cxnSp>
        <p:nvCxnSpPr>
          <p:cNvPr id="370" name="Google Shape;370;p41"/>
          <p:cNvCxnSpPr>
            <a:endCxn id="339" idx="0"/>
          </p:cNvCxnSpPr>
          <p:nvPr/>
        </p:nvCxnSpPr>
        <p:spPr>
          <a:xfrm>
            <a:off x="4572000" y="3285361"/>
            <a:ext cx="0" cy="273600"/>
          </a:xfrm>
          <a:prstGeom prst="straightConnector1">
            <a:avLst/>
          </a:prstGeom>
          <a:noFill/>
          <a:ln cap="flat" cmpd="sng" w="19050">
            <a:solidFill>
              <a:srgbClr val="FFFFFF"/>
            </a:solidFill>
            <a:prstDash val="solid"/>
            <a:round/>
            <a:headEnd len="med" w="med" type="none"/>
            <a:tailEnd len="med" w="med" type="none"/>
          </a:ln>
        </p:spPr>
      </p:cxnSp>
      <p:cxnSp>
        <p:nvCxnSpPr>
          <p:cNvPr id="371" name="Google Shape;371;p41"/>
          <p:cNvCxnSpPr/>
          <p:nvPr/>
        </p:nvCxnSpPr>
        <p:spPr>
          <a:xfrm>
            <a:off x="4572000" y="3077011"/>
            <a:ext cx="0" cy="230700"/>
          </a:xfrm>
          <a:prstGeom prst="straightConnector1">
            <a:avLst/>
          </a:prstGeom>
          <a:noFill/>
          <a:ln cap="flat" cmpd="sng" w="19050">
            <a:solidFill>
              <a:srgbClr val="FFFFFF"/>
            </a:solidFill>
            <a:prstDash val="solid"/>
            <a:round/>
            <a:headEnd len="med" w="med" type="none"/>
            <a:tailEnd len="med" w="med" type="none"/>
          </a:ln>
        </p:spPr>
      </p:cxnSp>
      <p:sp>
        <p:nvSpPr>
          <p:cNvPr id="372" name="Google Shape;372;p41"/>
          <p:cNvSpPr txBox="1"/>
          <p:nvPr/>
        </p:nvSpPr>
        <p:spPr>
          <a:xfrm>
            <a:off x="7806888" y="1432883"/>
            <a:ext cx="1248600" cy="41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accent3"/>
                </a:solidFill>
                <a:latin typeface="Average"/>
                <a:ea typeface="Average"/>
                <a:cs typeface="Average"/>
                <a:sym typeface="Average"/>
              </a:rPr>
              <a:t>Superclass</a:t>
            </a:r>
            <a:endParaRPr sz="1700">
              <a:solidFill>
                <a:schemeClr val="accent3"/>
              </a:solidFill>
              <a:latin typeface="Average"/>
              <a:ea typeface="Average"/>
              <a:cs typeface="Average"/>
              <a:sym typeface="Average"/>
            </a:endParaRPr>
          </a:p>
        </p:txBody>
      </p:sp>
      <p:sp>
        <p:nvSpPr>
          <p:cNvPr id="373" name="Google Shape;373;p41"/>
          <p:cNvSpPr/>
          <p:nvPr/>
        </p:nvSpPr>
        <p:spPr>
          <a:xfrm>
            <a:off x="7323125" y="330675"/>
            <a:ext cx="377100" cy="2701800"/>
          </a:xfrm>
          <a:prstGeom prst="rightBrace">
            <a:avLst>
              <a:gd fmla="val 8333" name="adj1"/>
              <a:gd fmla="val 50000" name="adj2"/>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7634074" y="3396750"/>
            <a:ext cx="412500" cy="1605600"/>
          </a:xfrm>
          <a:prstGeom prst="rightBrace">
            <a:avLst>
              <a:gd fmla="val 8333" name="adj1"/>
              <a:gd fmla="val 50000" name="adj2"/>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txBox="1"/>
          <p:nvPr/>
        </p:nvSpPr>
        <p:spPr>
          <a:xfrm>
            <a:off x="7989019" y="3977214"/>
            <a:ext cx="1248600" cy="41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accent3"/>
                </a:solidFill>
                <a:latin typeface="Average"/>
                <a:ea typeface="Average"/>
                <a:cs typeface="Average"/>
                <a:sym typeface="Average"/>
              </a:rPr>
              <a:t>Subclasses</a:t>
            </a:r>
            <a:endParaRPr sz="1700">
              <a:solidFill>
                <a:schemeClr val="accent3"/>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382" name="Google Shape;382;p42"/>
          <p:cNvPicPr preferRelativeResize="0"/>
          <p:nvPr/>
        </p:nvPicPr>
        <p:blipFill>
          <a:blip r:embed="rId3">
            <a:alphaModFix/>
          </a:blip>
          <a:stretch>
            <a:fillRect/>
          </a:stretch>
        </p:blipFill>
        <p:spPr>
          <a:xfrm>
            <a:off x="4187450" y="865925"/>
            <a:ext cx="4846155" cy="2828175"/>
          </a:xfrm>
          <a:prstGeom prst="rect">
            <a:avLst/>
          </a:prstGeom>
          <a:noFill/>
          <a:ln>
            <a:noFill/>
          </a:ln>
        </p:spPr>
      </p:pic>
      <p:pic>
        <p:nvPicPr>
          <p:cNvPr id="383" name="Google Shape;383;p42"/>
          <p:cNvPicPr preferRelativeResize="0"/>
          <p:nvPr/>
        </p:nvPicPr>
        <p:blipFill>
          <a:blip r:embed="rId4">
            <a:alphaModFix/>
          </a:blip>
          <a:stretch>
            <a:fillRect/>
          </a:stretch>
        </p:blipFill>
        <p:spPr>
          <a:xfrm>
            <a:off x="113375" y="865925"/>
            <a:ext cx="3904775" cy="282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is inheritance?</a:t>
            </a:r>
            <a:endParaRPr/>
          </a:p>
        </p:txBody>
      </p:sp>
      <p:sp>
        <p:nvSpPr>
          <p:cNvPr id="390" name="Google Shape;390;p4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graphicFrame>
        <p:nvGraphicFramePr>
          <p:cNvPr id="391" name="Google Shape;391;p43"/>
          <p:cNvGraphicFramePr/>
          <p:nvPr/>
        </p:nvGraphicFramePr>
        <p:xfrm>
          <a:off x="3769984" y="794575"/>
          <a:ext cx="3000000" cy="3000000"/>
        </p:xfrm>
        <a:graphic>
          <a:graphicData uri="http://schemas.openxmlformats.org/drawingml/2006/table">
            <a:tbl>
              <a:tblPr>
                <a:noFill/>
                <a:tableStyleId>{440473EE-9084-4ADF-8C46-B1098326F7C4}</a:tableStyleId>
              </a:tblPr>
              <a:tblGrid>
                <a:gridCol w="1585175"/>
              </a:tblGrid>
              <a:tr h="299350">
                <a:tc>
                  <a:txBody>
                    <a:bodyPr/>
                    <a:lstStyle/>
                    <a:p>
                      <a:pPr indent="0" lvl="0" marL="0" rtl="0" algn="ctr">
                        <a:spcBef>
                          <a:spcPts val="0"/>
                        </a:spcBef>
                        <a:spcAft>
                          <a:spcPts val="0"/>
                        </a:spcAft>
                        <a:buNone/>
                      </a:pPr>
                      <a:r>
                        <a:rPr b="1" lang="en-US">
                          <a:solidFill>
                            <a:srgbClr val="FFFFFF"/>
                          </a:solidFill>
                        </a:rPr>
                        <a:t>Bicycle</a:t>
                      </a:r>
                      <a:endParaRPr b="1">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01625">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04550">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aphicFrame>
        <p:nvGraphicFramePr>
          <p:cNvPr id="392" name="Google Shape;392;p43"/>
          <p:cNvGraphicFramePr/>
          <p:nvPr/>
        </p:nvGraphicFramePr>
        <p:xfrm>
          <a:off x="1620600" y="3137600"/>
          <a:ext cx="3000000" cy="3000000"/>
        </p:xfrm>
        <a:graphic>
          <a:graphicData uri="http://schemas.openxmlformats.org/drawingml/2006/table">
            <a:tbl>
              <a:tblPr>
                <a:noFill/>
                <a:tableStyleId>{440473EE-9084-4ADF-8C46-B1098326F7C4}</a:tableStyleId>
              </a:tblPr>
              <a:tblGrid>
                <a:gridCol w="1585175"/>
              </a:tblGrid>
              <a:tr h="299350">
                <a:tc>
                  <a:txBody>
                    <a:bodyPr/>
                    <a:lstStyle/>
                    <a:p>
                      <a:pPr indent="0" lvl="0" marL="0" rtl="0" algn="ctr">
                        <a:spcBef>
                          <a:spcPts val="0"/>
                        </a:spcBef>
                        <a:spcAft>
                          <a:spcPts val="0"/>
                        </a:spcAft>
                        <a:buNone/>
                      </a:pPr>
                      <a:r>
                        <a:rPr b="1" lang="en-US">
                          <a:solidFill>
                            <a:srgbClr val="FFFFFF"/>
                          </a:solidFill>
                        </a:rPr>
                        <a:t>MTBBike</a:t>
                      </a:r>
                      <a:endParaRPr b="1">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01625">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04550">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aphicFrame>
        <p:nvGraphicFramePr>
          <p:cNvPr id="393" name="Google Shape;393;p43"/>
          <p:cNvGraphicFramePr/>
          <p:nvPr/>
        </p:nvGraphicFramePr>
        <p:xfrm>
          <a:off x="3713150" y="3137600"/>
          <a:ext cx="3000000" cy="3000000"/>
        </p:xfrm>
        <a:graphic>
          <a:graphicData uri="http://schemas.openxmlformats.org/drawingml/2006/table">
            <a:tbl>
              <a:tblPr>
                <a:noFill/>
                <a:tableStyleId>{440473EE-9084-4ADF-8C46-B1098326F7C4}</a:tableStyleId>
              </a:tblPr>
              <a:tblGrid>
                <a:gridCol w="1585175"/>
              </a:tblGrid>
              <a:tr h="299350">
                <a:tc>
                  <a:txBody>
                    <a:bodyPr/>
                    <a:lstStyle/>
                    <a:p>
                      <a:pPr indent="0" lvl="0" marL="0" rtl="0" algn="ctr">
                        <a:spcBef>
                          <a:spcPts val="0"/>
                        </a:spcBef>
                        <a:spcAft>
                          <a:spcPts val="0"/>
                        </a:spcAft>
                        <a:buNone/>
                      </a:pPr>
                      <a:r>
                        <a:rPr b="1" lang="en-US">
                          <a:solidFill>
                            <a:srgbClr val="FFFFFF"/>
                          </a:solidFill>
                        </a:rPr>
                        <a:t>RoadBike</a:t>
                      </a:r>
                      <a:endParaRPr b="1">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01625">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04550">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aphicFrame>
        <p:nvGraphicFramePr>
          <p:cNvPr id="394" name="Google Shape;394;p43"/>
          <p:cNvGraphicFramePr/>
          <p:nvPr/>
        </p:nvGraphicFramePr>
        <p:xfrm>
          <a:off x="5805700" y="3137600"/>
          <a:ext cx="3000000" cy="3000000"/>
        </p:xfrm>
        <a:graphic>
          <a:graphicData uri="http://schemas.openxmlformats.org/drawingml/2006/table">
            <a:tbl>
              <a:tblPr>
                <a:noFill/>
                <a:tableStyleId>{440473EE-9084-4ADF-8C46-B1098326F7C4}</a:tableStyleId>
              </a:tblPr>
              <a:tblGrid>
                <a:gridCol w="1585175"/>
              </a:tblGrid>
              <a:tr h="299350">
                <a:tc>
                  <a:txBody>
                    <a:bodyPr/>
                    <a:lstStyle/>
                    <a:p>
                      <a:pPr indent="0" lvl="0" marL="0" rtl="0" algn="ctr">
                        <a:spcBef>
                          <a:spcPts val="0"/>
                        </a:spcBef>
                        <a:spcAft>
                          <a:spcPts val="0"/>
                        </a:spcAft>
                        <a:buNone/>
                      </a:pPr>
                      <a:r>
                        <a:rPr b="1" lang="en-US">
                          <a:solidFill>
                            <a:srgbClr val="FFFFFF"/>
                          </a:solidFill>
                        </a:rPr>
                        <a:t>TandemBike</a:t>
                      </a:r>
                      <a:endParaRPr b="1">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01625">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04550">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cxnSp>
        <p:nvCxnSpPr>
          <p:cNvPr id="395" name="Google Shape;395;p43"/>
          <p:cNvCxnSpPr/>
          <p:nvPr/>
        </p:nvCxnSpPr>
        <p:spPr>
          <a:xfrm>
            <a:off x="2492925" y="2855925"/>
            <a:ext cx="4134600" cy="0"/>
          </a:xfrm>
          <a:prstGeom prst="straightConnector1">
            <a:avLst/>
          </a:prstGeom>
          <a:noFill/>
          <a:ln cap="flat" cmpd="sng" w="28575">
            <a:solidFill>
              <a:srgbClr val="FFFFFF"/>
            </a:solidFill>
            <a:prstDash val="solid"/>
            <a:round/>
            <a:headEnd len="med" w="med" type="none"/>
            <a:tailEnd len="med" w="med" type="none"/>
          </a:ln>
        </p:spPr>
      </p:cxnSp>
      <p:cxnSp>
        <p:nvCxnSpPr>
          <p:cNvPr id="396" name="Google Shape;396;p43"/>
          <p:cNvCxnSpPr/>
          <p:nvPr/>
        </p:nvCxnSpPr>
        <p:spPr>
          <a:xfrm>
            <a:off x="2492925" y="2855925"/>
            <a:ext cx="0" cy="284100"/>
          </a:xfrm>
          <a:prstGeom prst="straightConnector1">
            <a:avLst/>
          </a:prstGeom>
          <a:noFill/>
          <a:ln cap="flat" cmpd="sng" w="28575">
            <a:solidFill>
              <a:srgbClr val="FFFFFF"/>
            </a:solidFill>
            <a:prstDash val="solid"/>
            <a:round/>
            <a:headEnd len="med" w="med" type="none"/>
            <a:tailEnd len="med" w="med" type="none"/>
          </a:ln>
        </p:spPr>
      </p:cxnSp>
      <p:cxnSp>
        <p:nvCxnSpPr>
          <p:cNvPr id="397" name="Google Shape;397;p43"/>
          <p:cNvCxnSpPr/>
          <p:nvPr/>
        </p:nvCxnSpPr>
        <p:spPr>
          <a:xfrm>
            <a:off x="6627080" y="2855929"/>
            <a:ext cx="0" cy="284100"/>
          </a:xfrm>
          <a:prstGeom prst="straightConnector1">
            <a:avLst/>
          </a:prstGeom>
          <a:noFill/>
          <a:ln cap="flat" cmpd="sng" w="28575">
            <a:solidFill>
              <a:srgbClr val="FFFFFF"/>
            </a:solidFill>
            <a:prstDash val="solid"/>
            <a:round/>
            <a:headEnd len="med" w="med" type="none"/>
            <a:tailEnd len="med" w="med" type="none"/>
          </a:ln>
        </p:spPr>
      </p:cxnSp>
      <p:cxnSp>
        <p:nvCxnSpPr>
          <p:cNvPr id="398" name="Google Shape;398;p43"/>
          <p:cNvCxnSpPr/>
          <p:nvPr/>
        </p:nvCxnSpPr>
        <p:spPr>
          <a:xfrm>
            <a:off x="4560230" y="2273446"/>
            <a:ext cx="0" cy="589500"/>
          </a:xfrm>
          <a:prstGeom prst="straightConnector1">
            <a:avLst/>
          </a:prstGeom>
          <a:noFill/>
          <a:ln cap="flat" cmpd="sng" w="28575">
            <a:solidFill>
              <a:srgbClr val="FFFFFF"/>
            </a:solidFill>
            <a:prstDash val="solid"/>
            <a:round/>
            <a:headEnd len="med" w="med" type="triangle"/>
            <a:tailEnd len="med" w="med" type="none"/>
          </a:ln>
        </p:spPr>
      </p:cxnSp>
      <p:sp>
        <p:nvSpPr>
          <p:cNvPr id="399" name="Google Shape;399;p43"/>
          <p:cNvSpPr txBox="1"/>
          <p:nvPr/>
        </p:nvSpPr>
        <p:spPr>
          <a:xfrm>
            <a:off x="7806888" y="1280483"/>
            <a:ext cx="1248600" cy="41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accent3"/>
                </a:solidFill>
                <a:latin typeface="Average"/>
                <a:ea typeface="Average"/>
                <a:cs typeface="Average"/>
                <a:sym typeface="Average"/>
              </a:rPr>
              <a:t>Superclass</a:t>
            </a:r>
            <a:endParaRPr sz="1700">
              <a:solidFill>
                <a:schemeClr val="accent3"/>
              </a:solidFill>
              <a:latin typeface="Average"/>
              <a:ea typeface="Average"/>
              <a:cs typeface="Average"/>
              <a:sym typeface="Average"/>
            </a:endParaRPr>
          </a:p>
        </p:txBody>
      </p:sp>
      <p:sp>
        <p:nvSpPr>
          <p:cNvPr id="400" name="Google Shape;400;p43"/>
          <p:cNvSpPr/>
          <p:nvPr/>
        </p:nvSpPr>
        <p:spPr>
          <a:xfrm>
            <a:off x="7475525" y="762325"/>
            <a:ext cx="377100" cy="1648200"/>
          </a:xfrm>
          <a:prstGeom prst="rightBrace">
            <a:avLst>
              <a:gd fmla="val 8333" name="adj1"/>
              <a:gd fmla="val 50000" name="adj2"/>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7481674" y="3091950"/>
            <a:ext cx="412500" cy="1605600"/>
          </a:xfrm>
          <a:prstGeom prst="rightBrace">
            <a:avLst>
              <a:gd fmla="val 8333" name="adj1"/>
              <a:gd fmla="val 50000" name="adj2"/>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3"/>
          <p:cNvSpPr txBox="1"/>
          <p:nvPr/>
        </p:nvSpPr>
        <p:spPr>
          <a:xfrm>
            <a:off x="7836619" y="3672414"/>
            <a:ext cx="1248600" cy="41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accent3"/>
                </a:solidFill>
                <a:latin typeface="Average"/>
                <a:ea typeface="Average"/>
                <a:cs typeface="Average"/>
                <a:sym typeface="Average"/>
              </a:rPr>
              <a:t>Subclasses</a:t>
            </a:r>
            <a:endParaRPr sz="1700">
              <a:solidFill>
                <a:schemeClr val="accent3"/>
              </a:solidFill>
              <a:latin typeface="Average"/>
              <a:ea typeface="Average"/>
              <a:cs typeface="Average"/>
              <a:sym typeface="Average"/>
            </a:endParaRPr>
          </a:p>
        </p:txBody>
      </p:sp>
      <p:cxnSp>
        <p:nvCxnSpPr>
          <p:cNvPr id="403" name="Google Shape;403;p43"/>
          <p:cNvCxnSpPr/>
          <p:nvPr/>
        </p:nvCxnSpPr>
        <p:spPr>
          <a:xfrm>
            <a:off x="4550325" y="2855925"/>
            <a:ext cx="0" cy="2841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is inheritance?</a:t>
            </a:r>
            <a:endParaRPr/>
          </a:p>
        </p:txBody>
      </p:sp>
      <p:sp>
        <p:nvSpPr>
          <p:cNvPr id="410" name="Google Shape;410;p4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graphicFrame>
        <p:nvGraphicFramePr>
          <p:cNvPr id="411" name="Google Shape;411;p44"/>
          <p:cNvGraphicFramePr/>
          <p:nvPr/>
        </p:nvGraphicFramePr>
        <p:xfrm>
          <a:off x="3769984" y="794575"/>
          <a:ext cx="3000000" cy="3000000"/>
        </p:xfrm>
        <a:graphic>
          <a:graphicData uri="http://schemas.openxmlformats.org/drawingml/2006/table">
            <a:tbl>
              <a:tblPr>
                <a:noFill/>
                <a:tableStyleId>{440473EE-9084-4ADF-8C46-B1098326F7C4}</a:tableStyleId>
              </a:tblPr>
              <a:tblGrid>
                <a:gridCol w="1585175"/>
              </a:tblGrid>
              <a:tr h="299350">
                <a:tc>
                  <a:txBody>
                    <a:bodyPr/>
                    <a:lstStyle/>
                    <a:p>
                      <a:pPr indent="0" lvl="0" marL="0" rtl="0" algn="ctr">
                        <a:spcBef>
                          <a:spcPts val="0"/>
                        </a:spcBef>
                        <a:spcAft>
                          <a:spcPts val="0"/>
                        </a:spcAft>
                        <a:buNone/>
                      </a:pPr>
                      <a:r>
                        <a:rPr b="1" lang="en-US">
                          <a:solidFill>
                            <a:srgbClr val="FFFFFF"/>
                          </a:solidFill>
                        </a:rPr>
                        <a:t>Bicycle</a:t>
                      </a:r>
                      <a:endParaRPr b="1">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01625">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04550">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aphicFrame>
        <p:nvGraphicFramePr>
          <p:cNvPr id="412" name="Google Shape;412;p44"/>
          <p:cNvGraphicFramePr/>
          <p:nvPr/>
        </p:nvGraphicFramePr>
        <p:xfrm>
          <a:off x="1620600" y="3137600"/>
          <a:ext cx="3000000" cy="3000000"/>
        </p:xfrm>
        <a:graphic>
          <a:graphicData uri="http://schemas.openxmlformats.org/drawingml/2006/table">
            <a:tbl>
              <a:tblPr>
                <a:noFill/>
                <a:tableStyleId>{440473EE-9084-4ADF-8C46-B1098326F7C4}</a:tableStyleId>
              </a:tblPr>
              <a:tblGrid>
                <a:gridCol w="1585175"/>
              </a:tblGrid>
              <a:tr h="299350">
                <a:tc>
                  <a:txBody>
                    <a:bodyPr/>
                    <a:lstStyle/>
                    <a:p>
                      <a:pPr indent="0" lvl="0" marL="0" rtl="0" algn="ctr">
                        <a:spcBef>
                          <a:spcPts val="0"/>
                        </a:spcBef>
                        <a:spcAft>
                          <a:spcPts val="0"/>
                        </a:spcAft>
                        <a:buNone/>
                      </a:pPr>
                      <a:r>
                        <a:rPr b="1" lang="en-US">
                          <a:solidFill>
                            <a:srgbClr val="FFFFFF"/>
                          </a:solidFill>
                        </a:rPr>
                        <a:t>MTBBike</a:t>
                      </a:r>
                      <a:endParaRPr b="1">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01625">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04550">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aphicFrame>
        <p:nvGraphicFramePr>
          <p:cNvPr id="413" name="Google Shape;413;p44"/>
          <p:cNvGraphicFramePr/>
          <p:nvPr/>
        </p:nvGraphicFramePr>
        <p:xfrm>
          <a:off x="3713150" y="3137600"/>
          <a:ext cx="3000000" cy="3000000"/>
        </p:xfrm>
        <a:graphic>
          <a:graphicData uri="http://schemas.openxmlformats.org/drawingml/2006/table">
            <a:tbl>
              <a:tblPr>
                <a:noFill/>
                <a:tableStyleId>{440473EE-9084-4ADF-8C46-B1098326F7C4}</a:tableStyleId>
              </a:tblPr>
              <a:tblGrid>
                <a:gridCol w="1585175"/>
              </a:tblGrid>
              <a:tr h="299350">
                <a:tc>
                  <a:txBody>
                    <a:bodyPr/>
                    <a:lstStyle/>
                    <a:p>
                      <a:pPr indent="0" lvl="0" marL="0" rtl="0" algn="ctr">
                        <a:spcBef>
                          <a:spcPts val="0"/>
                        </a:spcBef>
                        <a:spcAft>
                          <a:spcPts val="0"/>
                        </a:spcAft>
                        <a:buNone/>
                      </a:pPr>
                      <a:r>
                        <a:rPr b="1" lang="en-US">
                          <a:solidFill>
                            <a:srgbClr val="FFFFFF"/>
                          </a:solidFill>
                        </a:rPr>
                        <a:t>RoadBike</a:t>
                      </a:r>
                      <a:endParaRPr b="1">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01625">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04550">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aphicFrame>
        <p:nvGraphicFramePr>
          <p:cNvPr id="414" name="Google Shape;414;p44"/>
          <p:cNvGraphicFramePr/>
          <p:nvPr/>
        </p:nvGraphicFramePr>
        <p:xfrm>
          <a:off x="5805700" y="3137600"/>
          <a:ext cx="3000000" cy="3000000"/>
        </p:xfrm>
        <a:graphic>
          <a:graphicData uri="http://schemas.openxmlformats.org/drawingml/2006/table">
            <a:tbl>
              <a:tblPr>
                <a:noFill/>
                <a:tableStyleId>{440473EE-9084-4ADF-8C46-B1098326F7C4}</a:tableStyleId>
              </a:tblPr>
              <a:tblGrid>
                <a:gridCol w="1585175"/>
              </a:tblGrid>
              <a:tr h="299350">
                <a:tc>
                  <a:txBody>
                    <a:bodyPr/>
                    <a:lstStyle/>
                    <a:p>
                      <a:pPr indent="0" lvl="0" marL="0" rtl="0" algn="ctr">
                        <a:spcBef>
                          <a:spcPts val="0"/>
                        </a:spcBef>
                        <a:spcAft>
                          <a:spcPts val="0"/>
                        </a:spcAft>
                        <a:buNone/>
                      </a:pPr>
                      <a:r>
                        <a:rPr b="1" lang="en-US">
                          <a:solidFill>
                            <a:srgbClr val="FFFFFF"/>
                          </a:solidFill>
                        </a:rPr>
                        <a:t>TandemBike</a:t>
                      </a:r>
                      <a:endParaRPr b="1">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01625">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04550">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cxnSp>
        <p:nvCxnSpPr>
          <p:cNvPr id="415" name="Google Shape;415;p44"/>
          <p:cNvCxnSpPr/>
          <p:nvPr/>
        </p:nvCxnSpPr>
        <p:spPr>
          <a:xfrm>
            <a:off x="2492925" y="2855925"/>
            <a:ext cx="4134600" cy="0"/>
          </a:xfrm>
          <a:prstGeom prst="straightConnector1">
            <a:avLst/>
          </a:prstGeom>
          <a:noFill/>
          <a:ln cap="flat" cmpd="sng" w="28575">
            <a:solidFill>
              <a:srgbClr val="FFFFFF"/>
            </a:solidFill>
            <a:prstDash val="solid"/>
            <a:round/>
            <a:headEnd len="med" w="med" type="none"/>
            <a:tailEnd len="med" w="med" type="none"/>
          </a:ln>
        </p:spPr>
      </p:cxnSp>
      <p:cxnSp>
        <p:nvCxnSpPr>
          <p:cNvPr id="416" name="Google Shape;416;p44"/>
          <p:cNvCxnSpPr/>
          <p:nvPr/>
        </p:nvCxnSpPr>
        <p:spPr>
          <a:xfrm>
            <a:off x="2492925" y="2855925"/>
            <a:ext cx="0" cy="284100"/>
          </a:xfrm>
          <a:prstGeom prst="straightConnector1">
            <a:avLst/>
          </a:prstGeom>
          <a:noFill/>
          <a:ln cap="flat" cmpd="sng" w="28575">
            <a:solidFill>
              <a:srgbClr val="FFFFFF"/>
            </a:solidFill>
            <a:prstDash val="solid"/>
            <a:round/>
            <a:headEnd len="med" w="med" type="none"/>
            <a:tailEnd len="med" w="med" type="none"/>
          </a:ln>
        </p:spPr>
      </p:cxnSp>
      <p:cxnSp>
        <p:nvCxnSpPr>
          <p:cNvPr id="417" name="Google Shape;417;p44"/>
          <p:cNvCxnSpPr/>
          <p:nvPr/>
        </p:nvCxnSpPr>
        <p:spPr>
          <a:xfrm>
            <a:off x="6627080" y="2855929"/>
            <a:ext cx="0" cy="284100"/>
          </a:xfrm>
          <a:prstGeom prst="straightConnector1">
            <a:avLst/>
          </a:prstGeom>
          <a:noFill/>
          <a:ln cap="flat" cmpd="sng" w="28575">
            <a:solidFill>
              <a:srgbClr val="FFFFFF"/>
            </a:solidFill>
            <a:prstDash val="solid"/>
            <a:round/>
            <a:headEnd len="med" w="med" type="none"/>
            <a:tailEnd len="med" w="med" type="none"/>
          </a:ln>
        </p:spPr>
      </p:cxnSp>
      <p:cxnSp>
        <p:nvCxnSpPr>
          <p:cNvPr id="418" name="Google Shape;418;p44"/>
          <p:cNvCxnSpPr/>
          <p:nvPr/>
        </p:nvCxnSpPr>
        <p:spPr>
          <a:xfrm>
            <a:off x="4560230" y="2273446"/>
            <a:ext cx="0" cy="589500"/>
          </a:xfrm>
          <a:prstGeom prst="straightConnector1">
            <a:avLst/>
          </a:prstGeom>
          <a:noFill/>
          <a:ln cap="flat" cmpd="sng" w="28575">
            <a:solidFill>
              <a:srgbClr val="FFFFFF"/>
            </a:solidFill>
            <a:prstDash val="solid"/>
            <a:round/>
            <a:headEnd len="med" w="med" type="triangle"/>
            <a:tailEnd len="med" w="med" type="none"/>
          </a:ln>
        </p:spPr>
      </p:cxnSp>
      <p:sp>
        <p:nvSpPr>
          <p:cNvPr id="419" name="Google Shape;419;p44"/>
          <p:cNvSpPr txBox="1"/>
          <p:nvPr/>
        </p:nvSpPr>
        <p:spPr>
          <a:xfrm>
            <a:off x="7806888" y="1280483"/>
            <a:ext cx="1248600" cy="41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accent3"/>
                </a:solidFill>
                <a:latin typeface="Average"/>
                <a:ea typeface="Average"/>
                <a:cs typeface="Average"/>
                <a:sym typeface="Average"/>
              </a:rPr>
              <a:t>Superclass</a:t>
            </a:r>
            <a:endParaRPr sz="1700">
              <a:solidFill>
                <a:schemeClr val="accent3"/>
              </a:solidFill>
              <a:latin typeface="Average"/>
              <a:ea typeface="Average"/>
              <a:cs typeface="Average"/>
              <a:sym typeface="Average"/>
            </a:endParaRPr>
          </a:p>
          <a:p>
            <a:pPr indent="0" lvl="0" marL="0" rtl="0" algn="ctr">
              <a:spcBef>
                <a:spcPts val="0"/>
              </a:spcBef>
              <a:spcAft>
                <a:spcPts val="0"/>
              </a:spcAft>
              <a:buNone/>
            </a:pPr>
            <a:r>
              <a:rPr lang="en-US" sz="1700">
                <a:solidFill>
                  <a:schemeClr val="accent3"/>
                </a:solidFill>
                <a:latin typeface="Average"/>
                <a:ea typeface="Average"/>
                <a:cs typeface="Average"/>
                <a:sym typeface="Average"/>
              </a:rPr>
              <a:t>(Parent)</a:t>
            </a:r>
            <a:endParaRPr sz="1700">
              <a:solidFill>
                <a:schemeClr val="accent3"/>
              </a:solidFill>
              <a:latin typeface="Average"/>
              <a:ea typeface="Average"/>
              <a:cs typeface="Average"/>
              <a:sym typeface="Average"/>
            </a:endParaRPr>
          </a:p>
        </p:txBody>
      </p:sp>
      <p:sp>
        <p:nvSpPr>
          <p:cNvPr id="420" name="Google Shape;420;p44"/>
          <p:cNvSpPr/>
          <p:nvPr/>
        </p:nvSpPr>
        <p:spPr>
          <a:xfrm>
            <a:off x="7475525" y="762325"/>
            <a:ext cx="377100" cy="1648200"/>
          </a:xfrm>
          <a:prstGeom prst="rightBrace">
            <a:avLst>
              <a:gd fmla="val 8333" name="adj1"/>
              <a:gd fmla="val 50000" name="adj2"/>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4"/>
          <p:cNvSpPr/>
          <p:nvPr/>
        </p:nvSpPr>
        <p:spPr>
          <a:xfrm>
            <a:off x="7481674" y="3091950"/>
            <a:ext cx="412500" cy="1605600"/>
          </a:xfrm>
          <a:prstGeom prst="rightBrace">
            <a:avLst>
              <a:gd fmla="val 8333" name="adj1"/>
              <a:gd fmla="val 50000" name="adj2"/>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4"/>
          <p:cNvSpPr txBox="1"/>
          <p:nvPr/>
        </p:nvSpPr>
        <p:spPr>
          <a:xfrm>
            <a:off x="7836619" y="3672414"/>
            <a:ext cx="1248600" cy="41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accent3"/>
                </a:solidFill>
                <a:latin typeface="Average"/>
                <a:ea typeface="Average"/>
                <a:cs typeface="Average"/>
                <a:sym typeface="Average"/>
              </a:rPr>
              <a:t>Subclasses</a:t>
            </a:r>
            <a:endParaRPr sz="1700">
              <a:solidFill>
                <a:schemeClr val="accent3"/>
              </a:solidFill>
              <a:latin typeface="Average"/>
              <a:ea typeface="Average"/>
              <a:cs typeface="Average"/>
              <a:sym typeface="Average"/>
            </a:endParaRPr>
          </a:p>
          <a:p>
            <a:pPr indent="0" lvl="0" marL="0" rtl="0" algn="ctr">
              <a:spcBef>
                <a:spcPts val="0"/>
              </a:spcBef>
              <a:spcAft>
                <a:spcPts val="0"/>
              </a:spcAft>
              <a:buNone/>
            </a:pPr>
            <a:r>
              <a:rPr lang="en-US" sz="1700">
                <a:solidFill>
                  <a:schemeClr val="accent3"/>
                </a:solidFill>
                <a:latin typeface="Average"/>
                <a:ea typeface="Average"/>
                <a:cs typeface="Average"/>
                <a:sym typeface="Average"/>
              </a:rPr>
              <a:t>(Child)</a:t>
            </a:r>
            <a:endParaRPr sz="1700">
              <a:solidFill>
                <a:schemeClr val="accent3"/>
              </a:solidFill>
              <a:latin typeface="Average"/>
              <a:ea typeface="Average"/>
              <a:cs typeface="Average"/>
              <a:sym typeface="Average"/>
            </a:endParaRPr>
          </a:p>
        </p:txBody>
      </p:sp>
      <p:cxnSp>
        <p:nvCxnSpPr>
          <p:cNvPr id="423" name="Google Shape;423;p44"/>
          <p:cNvCxnSpPr/>
          <p:nvPr/>
        </p:nvCxnSpPr>
        <p:spPr>
          <a:xfrm>
            <a:off x="4550325" y="2855925"/>
            <a:ext cx="0" cy="284100"/>
          </a:xfrm>
          <a:prstGeom prst="straightConnector1">
            <a:avLst/>
          </a:prstGeom>
          <a:noFill/>
          <a:ln cap="flat" cmpd="sng" w="28575">
            <a:solidFill>
              <a:srgbClr val="FFFFFF"/>
            </a:solidFill>
            <a:prstDash val="solid"/>
            <a:round/>
            <a:headEnd len="med" w="med" type="none"/>
            <a:tailEnd len="med" w="med" type="none"/>
          </a:ln>
        </p:spPr>
      </p:cxnSp>
      <p:sp>
        <p:nvSpPr>
          <p:cNvPr id="424" name="Google Shape;424;p44"/>
          <p:cNvSpPr/>
          <p:nvPr/>
        </p:nvSpPr>
        <p:spPr>
          <a:xfrm>
            <a:off x="4168140" y="2072645"/>
            <a:ext cx="807600" cy="624900"/>
          </a:xfrm>
          <a:prstGeom prst="ellipse">
            <a:avLst/>
          </a:prstGeom>
          <a:noFill/>
          <a:ln cap="flat" cmpd="sng" w="38100">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4"/>
          <p:cNvSpPr txBox="1"/>
          <p:nvPr/>
        </p:nvSpPr>
        <p:spPr>
          <a:xfrm>
            <a:off x="188225" y="2174050"/>
            <a:ext cx="3289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a:solidFill>
                  <a:schemeClr val="lt2"/>
                </a:solidFill>
                <a:latin typeface="Average"/>
                <a:ea typeface="Average"/>
                <a:cs typeface="Average"/>
                <a:sym typeface="Average"/>
              </a:rPr>
              <a:t>Be careful for the arrow direction!</a:t>
            </a:r>
            <a:endParaRPr>
              <a:solidFill>
                <a:schemeClr val="lt2"/>
              </a:solidFill>
              <a:latin typeface="Average"/>
              <a:ea typeface="Average"/>
              <a:cs typeface="Average"/>
              <a:sym typeface="Average"/>
            </a:endParaRPr>
          </a:p>
        </p:txBody>
      </p:sp>
      <p:cxnSp>
        <p:nvCxnSpPr>
          <p:cNvPr id="426" name="Google Shape;426;p44"/>
          <p:cNvCxnSpPr>
            <a:stCxn id="425" idx="3"/>
            <a:endCxn id="424" idx="2"/>
          </p:cNvCxnSpPr>
          <p:nvPr/>
        </p:nvCxnSpPr>
        <p:spPr>
          <a:xfrm>
            <a:off x="3477725" y="2374150"/>
            <a:ext cx="690300" cy="10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Example: Person, Professor, Student, Staff classes in Java</a:t>
            </a:r>
            <a:endParaRPr/>
          </a:p>
        </p:txBody>
      </p:sp>
      <p:sp>
        <p:nvSpPr>
          <p:cNvPr id="433" name="Google Shape;433;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class Person {</a:t>
            </a:r>
            <a:br>
              <a:rPr lang="en-US" sz="1600"/>
            </a:br>
            <a:br>
              <a:rPr lang="en-US" sz="1600"/>
            </a:br>
            <a:r>
              <a:rPr lang="en-US" sz="1600"/>
              <a:t>    // fields and methods defining</a:t>
            </a:r>
            <a:endParaRPr sz="1600"/>
          </a:p>
          <a:p>
            <a:pPr indent="0" lvl="0" marL="0" rtl="0" algn="l">
              <a:spcBef>
                <a:spcPts val="1600"/>
              </a:spcBef>
              <a:spcAft>
                <a:spcPts val="1600"/>
              </a:spcAft>
              <a:buNone/>
            </a:pPr>
            <a:br>
              <a:rPr lang="en-US" sz="1600"/>
            </a:br>
            <a:r>
              <a:rPr lang="en-US" sz="1600"/>
              <a:t>}</a:t>
            </a:r>
            <a:endParaRPr sz="1600"/>
          </a:p>
        </p:txBody>
      </p:sp>
      <p:sp>
        <p:nvSpPr>
          <p:cNvPr id="434" name="Google Shape;434;p4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Example: Person, Professor, Student, Staff classes in Java</a:t>
            </a:r>
            <a:endParaRPr/>
          </a:p>
        </p:txBody>
      </p:sp>
      <p:sp>
        <p:nvSpPr>
          <p:cNvPr id="441" name="Google Shape;44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sz="1600"/>
              <a:t>class Professor </a:t>
            </a:r>
            <a:r>
              <a:rPr b="1" lang="en-US" sz="1600">
                <a:solidFill>
                  <a:srgbClr val="FFFFFF"/>
                </a:solidFill>
              </a:rPr>
              <a:t>extends </a:t>
            </a:r>
            <a:r>
              <a:rPr lang="en-US" sz="1600"/>
              <a:t>Person</a:t>
            </a:r>
            <a:r>
              <a:rPr lang="en-US" sz="1600"/>
              <a:t> { // Fields and methods of Person are automatically inherited.</a:t>
            </a:r>
            <a:br>
              <a:rPr lang="en-US" sz="1600"/>
            </a:br>
            <a:br>
              <a:rPr lang="en-US" sz="1600"/>
            </a:br>
            <a:r>
              <a:rPr lang="en-US" sz="1600"/>
              <a:t>    // new fields and methods defining for the Professor class</a:t>
            </a:r>
            <a:br>
              <a:rPr lang="en-US" sz="1600"/>
            </a:br>
            <a:r>
              <a:rPr lang="en-US" sz="1600"/>
              <a:t>  </a:t>
            </a:r>
            <a:br>
              <a:rPr lang="en-US" sz="1600"/>
            </a:br>
            <a:r>
              <a:rPr lang="en-US" sz="1600"/>
              <a:t>}</a:t>
            </a:r>
            <a:br>
              <a:rPr lang="en-US" sz="1600"/>
            </a:br>
            <a:br>
              <a:rPr lang="en-US" sz="1600"/>
            </a:br>
            <a:r>
              <a:rPr lang="en-US" sz="1600"/>
              <a:t>class Student extends Person { ... }</a:t>
            </a:r>
            <a:br>
              <a:rPr lang="en-US" sz="1600"/>
            </a:br>
            <a:br>
              <a:rPr lang="en-US" sz="1600"/>
            </a:br>
            <a:r>
              <a:rPr lang="en-US" sz="1600"/>
              <a:t>class Staff extends Person { ... }</a:t>
            </a:r>
            <a:endParaRPr sz="1600"/>
          </a:p>
        </p:txBody>
      </p:sp>
      <p:sp>
        <p:nvSpPr>
          <p:cNvPr id="442" name="Google Shape;442;p4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Object-oriented Programming Concept</a:t>
            </a:r>
            <a:endParaRPr/>
          </a:p>
        </p:txBody>
      </p:sp>
      <p:sp>
        <p:nvSpPr>
          <p:cNvPr id="448" name="Google Shape;448;p47"/>
          <p:cNvSpPr/>
          <p:nvPr/>
        </p:nvSpPr>
        <p:spPr>
          <a:xfrm>
            <a:off x="3493600" y="1994125"/>
            <a:ext cx="2087100" cy="1560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Oswald"/>
                <a:ea typeface="Oswald"/>
                <a:cs typeface="Oswald"/>
                <a:sym typeface="Oswald"/>
              </a:rPr>
              <a:t>Object-oriented     program</a:t>
            </a:r>
            <a:endParaRPr>
              <a:latin typeface="Oswald"/>
              <a:ea typeface="Oswald"/>
              <a:cs typeface="Oswald"/>
              <a:sym typeface="Oswald"/>
            </a:endParaRPr>
          </a:p>
        </p:txBody>
      </p:sp>
      <p:sp>
        <p:nvSpPr>
          <p:cNvPr id="449" name="Google Shape;449;p47"/>
          <p:cNvSpPr/>
          <p:nvPr/>
        </p:nvSpPr>
        <p:spPr>
          <a:xfrm>
            <a:off x="2367300" y="1079675"/>
            <a:ext cx="12915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Oswald"/>
                <a:ea typeface="Oswald"/>
                <a:cs typeface="Oswald"/>
                <a:sym typeface="Oswald"/>
              </a:rPr>
              <a:t>Objects</a:t>
            </a:r>
            <a:endParaRPr b="1">
              <a:latin typeface="Oswald"/>
              <a:ea typeface="Oswald"/>
              <a:cs typeface="Oswald"/>
              <a:sym typeface="Oswald"/>
            </a:endParaRPr>
          </a:p>
        </p:txBody>
      </p:sp>
      <p:sp>
        <p:nvSpPr>
          <p:cNvPr id="450" name="Google Shape;450;p47"/>
          <p:cNvSpPr/>
          <p:nvPr/>
        </p:nvSpPr>
        <p:spPr>
          <a:xfrm>
            <a:off x="1516225" y="2571750"/>
            <a:ext cx="15318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latin typeface="Oswald"/>
                <a:ea typeface="Oswald"/>
                <a:cs typeface="Oswald"/>
                <a:sym typeface="Oswald"/>
              </a:rPr>
              <a:t>Inheritance</a:t>
            </a:r>
            <a:endParaRPr b="1">
              <a:latin typeface="Oswald"/>
              <a:ea typeface="Oswald"/>
              <a:cs typeface="Oswald"/>
              <a:sym typeface="Oswald"/>
            </a:endParaRPr>
          </a:p>
        </p:txBody>
      </p:sp>
      <p:sp>
        <p:nvSpPr>
          <p:cNvPr id="451" name="Google Shape;451;p47"/>
          <p:cNvSpPr/>
          <p:nvPr/>
        </p:nvSpPr>
        <p:spPr>
          <a:xfrm>
            <a:off x="5217750" y="1079675"/>
            <a:ext cx="12915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latin typeface="Oswald"/>
                <a:ea typeface="Oswald"/>
                <a:cs typeface="Oswald"/>
                <a:sym typeface="Oswald"/>
              </a:rPr>
              <a:t>Classes </a:t>
            </a:r>
            <a:endParaRPr b="1">
              <a:latin typeface="Oswald"/>
              <a:ea typeface="Oswald"/>
              <a:cs typeface="Oswald"/>
              <a:sym typeface="Oswald"/>
            </a:endParaRPr>
          </a:p>
        </p:txBody>
      </p:sp>
      <p:sp>
        <p:nvSpPr>
          <p:cNvPr id="452" name="Google Shape;452;p47"/>
          <p:cNvSpPr/>
          <p:nvPr/>
        </p:nvSpPr>
        <p:spPr>
          <a:xfrm>
            <a:off x="6026275" y="2484700"/>
            <a:ext cx="1392300" cy="1157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swald"/>
                <a:ea typeface="Oswald"/>
                <a:cs typeface="Oswald"/>
                <a:sym typeface="Oswald"/>
              </a:rPr>
              <a:t>Packages</a:t>
            </a:r>
            <a:endParaRPr/>
          </a:p>
        </p:txBody>
      </p:sp>
      <p:sp>
        <p:nvSpPr>
          <p:cNvPr id="453" name="Google Shape;453;p47"/>
          <p:cNvSpPr/>
          <p:nvPr/>
        </p:nvSpPr>
        <p:spPr>
          <a:xfrm>
            <a:off x="3757000" y="3728850"/>
            <a:ext cx="1531800" cy="1157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latin typeface="Oswald"/>
                <a:ea typeface="Oswald"/>
                <a:cs typeface="Oswald"/>
                <a:sym typeface="Oswald"/>
              </a:rPr>
              <a:t>Interfaces</a:t>
            </a:r>
            <a:endParaRPr b="1">
              <a:latin typeface="Oswald"/>
              <a:ea typeface="Oswald"/>
              <a:cs typeface="Oswald"/>
              <a:sym typeface="Oswald"/>
            </a:endParaRPr>
          </a:p>
        </p:txBody>
      </p:sp>
      <p:cxnSp>
        <p:nvCxnSpPr>
          <p:cNvPr id="454" name="Google Shape;454;p47"/>
          <p:cNvCxnSpPr>
            <a:stCxn id="449" idx="5"/>
            <a:endCxn id="448" idx="1"/>
          </p:cNvCxnSpPr>
          <p:nvPr/>
        </p:nvCxnSpPr>
        <p:spPr>
          <a:xfrm>
            <a:off x="3469664" y="2067322"/>
            <a:ext cx="329700" cy="1554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47"/>
          <p:cNvCxnSpPr/>
          <p:nvPr/>
        </p:nvCxnSpPr>
        <p:spPr>
          <a:xfrm flipH="1" rot="10800000">
            <a:off x="3048025" y="3017200"/>
            <a:ext cx="526800" cy="92100"/>
          </a:xfrm>
          <a:prstGeom prst="straightConnector1">
            <a:avLst/>
          </a:prstGeom>
          <a:noFill/>
          <a:ln cap="flat" cmpd="sng" w="9525">
            <a:solidFill>
              <a:schemeClr val="dk2"/>
            </a:solidFill>
            <a:prstDash val="solid"/>
            <a:round/>
            <a:headEnd len="med" w="med" type="none"/>
            <a:tailEnd len="med" w="med" type="none"/>
          </a:ln>
        </p:spPr>
      </p:cxnSp>
      <p:cxnSp>
        <p:nvCxnSpPr>
          <p:cNvPr id="456" name="Google Shape;456;p47"/>
          <p:cNvCxnSpPr>
            <a:stCxn id="453" idx="0"/>
            <a:endCxn id="448" idx="4"/>
          </p:cNvCxnSpPr>
          <p:nvPr/>
        </p:nvCxnSpPr>
        <p:spPr>
          <a:xfrm flipH="1" rot="10800000">
            <a:off x="4522900" y="3554550"/>
            <a:ext cx="14400" cy="174300"/>
          </a:xfrm>
          <a:prstGeom prst="straightConnector1">
            <a:avLst/>
          </a:prstGeom>
          <a:noFill/>
          <a:ln cap="flat" cmpd="sng" w="9525">
            <a:solidFill>
              <a:schemeClr val="dk2"/>
            </a:solidFill>
            <a:prstDash val="solid"/>
            <a:round/>
            <a:headEnd len="med" w="med" type="none"/>
            <a:tailEnd len="med" w="med" type="none"/>
          </a:ln>
        </p:spPr>
      </p:cxnSp>
      <p:cxnSp>
        <p:nvCxnSpPr>
          <p:cNvPr id="457" name="Google Shape;457;p47"/>
          <p:cNvCxnSpPr>
            <a:stCxn id="451" idx="3"/>
            <a:endCxn id="448" idx="7"/>
          </p:cNvCxnSpPr>
          <p:nvPr/>
        </p:nvCxnSpPr>
        <p:spPr>
          <a:xfrm flipH="1">
            <a:off x="5275186" y="2067322"/>
            <a:ext cx="131700" cy="1554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47"/>
          <p:cNvCxnSpPr>
            <a:stCxn id="452" idx="2"/>
            <a:endCxn id="448" idx="6"/>
          </p:cNvCxnSpPr>
          <p:nvPr/>
        </p:nvCxnSpPr>
        <p:spPr>
          <a:xfrm rot="10800000">
            <a:off x="5580775" y="2774350"/>
            <a:ext cx="445500" cy="2889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title"/>
          </p:nvPr>
        </p:nvSpPr>
        <p:spPr>
          <a:xfrm>
            <a:off x="533400" y="214313"/>
            <a:ext cx="7010400" cy="5715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2"/>
              </a:buClr>
              <a:buSzPts val="3200"/>
              <a:buFont typeface="Arial"/>
              <a:buNone/>
            </a:pPr>
            <a:r>
              <a:rPr b="1" i="0" lang="en-US" sz="3200" u="none" cap="none" strike="noStrike">
                <a:solidFill>
                  <a:srgbClr val="FFFFFF"/>
                </a:solidFill>
                <a:latin typeface="Arial"/>
                <a:ea typeface="Arial"/>
                <a:cs typeface="Arial"/>
                <a:sym typeface="Arial"/>
              </a:rPr>
              <a:t>Tentative Schedule</a:t>
            </a:r>
            <a:endParaRPr>
              <a:solidFill>
                <a:srgbClr val="FFFFFF"/>
              </a:solidFill>
            </a:endParaRPr>
          </a:p>
        </p:txBody>
      </p:sp>
      <p:sp>
        <p:nvSpPr>
          <p:cNvPr id="139" name="Google Shape;139;p30"/>
          <p:cNvSpPr txBox="1"/>
          <p:nvPr/>
        </p:nvSpPr>
        <p:spPr>
          <a:xfrm>
            <a:off x="138100" y="4624388"/>
            <a:ext cx="90498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 This schedule can be modified according to the students’ performance and other reasons.</a:t>
            </a:r>
            <a:endParaRPr/>
          </a:p>
        </p:txBody>
      </p:sp>
      <p:sp>
        <p:nvSpPr>
          <p:cNvPr id="140" name="Google Shape;140;p30"/>
          <p:cNvSpPr txBox="1"/>
          <p:nvPr>
            <p:ph idx="12" type="sldNum"/>
          </p:nvPr>
        </p:nvSpPr>
        <p:spPr>
          <a:xfrm>
            <a:off x="6804025" y="4914900"/>
            <a:ext cx="1905000" cy="228600"/>
          </a:xfrm>
          <a:prstGeom prst="rect">
            <a:avLst/>
          </a:prstGeom>
        </p:spPr>
        <p:txBody>
          <a:bodyPr anchorCtr="0" anchor="t" bIns="46025" lIns="92075" spcFirstLastPara="1" rIns="92075" wrap="square" tIns="46025">
            <a:noAutofit/>
          </a:bodyPr>
          <a:lstStyle/>
          <a:p>
            <a:pPr indent="0" lvl="0" marL="0" rtl="0" algn="r">
              <a:spcBef>
                <a:spcPts val="0"/>
              </a:spcBef>
              <a:spcAft>
                <a:spcPts val="0"/>
              </a:spcAft>
              <a:buClr>
                <a:srgbClr val="FFFFFF"/>
              </a:buClr>
              <a:buSzPts val="1000"/>
              <a:buFont typeface="Arial"/>
              <a:buNone/>
            </a:pPr>
            <a:fld id="{00000000-1234-1234-1234-123412341234}" type="slidenum">
              <a:rPr lang="en-US"/>
              <a:t>‹#›</a:t>
            </a:fld>
            <a:endParaRPr/>
          </a:p>
        </p:txBody>
      </p:sp>
      <p:graphicFrame>
        <p:nvGraphicFramePr>
          <p:cNvPr id="141" name="Google Shape;141;p30"/>
          <p:cNvGraphicFramePr/>
          <p:nvPr/>
        </p:nvGraphicFramePr>
        <p:xfrm>
          <a:off x="1403350" y="777478"/>
          <a:ext cx="3000000" cy="3000000"/>
        </p:xfrm>
        <a:graphic>
          <a:graphicData uri="http://schemas.openxmlformats.org/drawingml/2006/table">
            <a:tbl>
              <a:tblPr>
                <a:noFill/>
                <a:tableStyleId>{5D83C963-5B73-4EF7-BF7C-4C523AAF9F0E}</a:tableStyleId>
              </a:tblPr>
              <a:tblGrid>
                <a:gridCol w="1320800"/>
                <a:gridCol w="5280025"/>
              </a:tblGrid>
              <a:tr h="21312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Weeks</a:t>
                      </a:r>
                      <a:endParaRPr sz="1100">
                        <a:solidFill>
                          <a:srgbClr val="FFFFFF"/>
                        </a:solidFill>
                      </a:endParaRPr>
                    </a:p>
                  </a:txBody>
                  <a:tcPr marT="7150" marB="0" marR="9525" marL="952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Topics</a:t>
                      </a:r>
                      <a:endParaRPr sz="1100">
                        <a:solidFill>
                          <a:srgbClr val="FFFFFF"/>
                        </a:solidFill>
                      </a:endParaRPr>
                    </a:p>
                  </a:txBody>
                  <a:tcPr marT="7150" marB="0" marR="9525" marL="952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000000"/>
                        </a:buClr>
                        <a:buSzPts val="1400"/>
                        <a:buFont typeface="Arial"/>
                        <a:buNone/>
                      </a:pPr>
                      <a:r>
                        <a:rPr b="1" lang="en-US" strike="sngStrike">
                          <a:solidFill>
                            <a:srgbClr val="CCCCCC"/>
                          </a:solidFill>
                        </a:rPr>
                        <a:t>Introduction Java Runtime environments</a:t>
                      </a:r>
                      <a:endParaRPr b="1" strike="sngStrike">
                        <a:solidFill>
                          <a:srgbClr val="CCCCCC"/>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285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4800">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2</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FFFFFF"/>
                        </a:buClr>
                        <a:buSzPts val="1400"/>
                        <a:buFont typeface="Arial"/>
                        <a:buNone/>
                      </a:pPr>
                      <a:r>
                        <a:rPr b="1" lang="en-US">
                          <a:solidFill>
                            <a:srgbClr val="CACACA"/>
                          </a:solidFill>
                        </a:rPr>
                        <a:t>Object-oriented concept Packages and objects</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3</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Class and its members</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4</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Language Basics, Branching and Loop</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5</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000000"/>
                        </a:buClr>
                        <a:buSzPts val="1400"/>
                        <a:buFont typeface="Arial"/>
                        <a:buNone/>
                      </a:pPr>
                      <a:r>
                        <a:rPr b="1" lang="en-US">
                          <a:solidFill>
                            <a:srgbClr val="CACACA"/>
                          </a:solidFill>
                        </a:rPr>
                        <a:t>String and Number classes</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6</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FFFFFF"/>
                        </a:buClr>
                        <a:buSzPts val="1400"/>
                        <a:buFont typeface="Arial"/>
                        <a:buNone/>
                      </a:pPr>
                      <a:r>
                        <a:rPr b="1" lang="en-US">
                          <a:solidFill>
                            <a:srgbClr val="CACACA"/>
                          </a:solidFill>
                        </a:rPr>
                        <a:t>Arrays, Recursion</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7</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FFFFFF"/>
                        </a:buClr>
                        <a:buSzPts val="1400"/>
                        <a:buFont typeface="Arial"/>
                        <a:buNone/>
                      </a:pPr>
                      <a:r>
                        <a:rPr b="1" lang="en-US">
                          <a:solidFill>
                            <a:srgbClr val="CACACA"/>
                          </a:solidFill>
                        </a:rPr>
                        <a:t>Inheritance, Polymorphism, and Interfaces Abstract data type and Interfaces</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4800">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8</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Basic data structures ArrayList</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9</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CACACA"/>
                          </a:solidFill>
                        </a:rPr>
                        <a:t>HashMap Midterm Exam</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10</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400"/>
                        <a:buFont typeface="Arial"/>
                        <a:buNone/>
                      </a:pPr>
                      <a:r>
                        <a:rPr b="1" lang="en-US">
                          <a:solidFill>
                            <a:srgbClr val="CACACA"/>
                          </a:solidFill>
                        </a:rPr>
                        <a:t>Exception Handling, Streams and File I/O (1)</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11</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400"/>
                        <a:buFont typeface="Arial"/>
                        <a:buNone/>
                      </a:pPr>
                      <a:r>
                        <a:rPr b="1" lang="en-US">
                          <a:solidFill>
                            <a:srgbClr val="CACACA"/>
                          </a:solidFill>
                        </a:rPr>
                        <a:t>Streams and File I/O (2), Java Programming practice (1)</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12</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000000"/>
                        </a:buClr>
                        <a:buSzPts val="1400"/>
                        <a:buFont typeface="Arial"/>
                        <a:buNone/>
                      </a:pPr>
                      <a:r>
                        <a:rPr b="1" lang="en-US">
                          <a:solidFill>
                            <a:srgbClr val="CACACA"/>
                          </a:solidFill>
                        </a:rPr>
                        <a:t>Java Programming practice (2), Dynamic Data structure and Generics (1)</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13</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Dynamic Data structure and Generics (2) GUI and Event-driven Programming (1)</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4800">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14</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GUI and Event-driven Programming (2),  Concurrency (1)</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15</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Concurrency (2) , Summary</a:t>
                      </a:r>
                      <a:r>
                        <a:rPr b="1" lang="en-US" sz="1400">
                          <a:solidFill>
                            <a:srgbClr val="CACACA"/>
                          </a:solidFill>
                        </a:rPr>
                        <a:t>	</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16</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37474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Final</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37474F"/>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is an interface?</a:t>
            </a:r>
            <a:endParaRPr/>
          </a:p>
        </p:txBody>
      </p:sp>
      <p:sp>
        <p:nvSpPr>
          <p:cNvPr id="466" name="Google Shape;46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a:t>Contact point to interact with other objects.</a:t>
            </a:r>
            <a:endParaRPr/>
          </a:p>
          <a:p>
            <a:pPr indent="-361950" lvl="0" marL="457200" rtl="0" algn="l">
              <a:spcBef>
                <a:spcPts val="0"/>
              </a:spcBef>
              <a:spcAft>
                <a:spcPts val="0"/>
              </a:spcAft>
              <a:buSzPts val="2100"/>
              <a:buChar char="●"/>
            </a:pPr>
            <a:r>
              <a:rPr lang="en-US"/>
              <a:t>A header of a method without body in Java</a:t>
            </a:r>
            <a:br>
              <a:rPr lang="en-US"/>
            </a:br>
            <a:r>
              <a:rPr lang="en-US" sz="1300"/>
              <a:t>interface Bicycle {</a:t>
            </a:r>
            <a:br>
              <a:rPr lang="en-US" sz="1300"/>
            </a:br>
            <a:br>
              <a:rPr lang="en-US" sz="1300"/>
            </a:br>
            <a:r>
              <a:rPr lang="en-US" sz="1300"/>
              <a:t>    //  wheel revolutions per minute</a:t>
            </a:r>
            <a:br>
              <a:rPr lang="en-US" sz="1300"/>
            </a:br>
            <a:r>
              <a:rPr lang="en-US" sz="1300"/>
              <a:t>    void changeCadence(int newValue);</a:t>
            </a:r>
            <a:br>
              <a:rPr lang="en-US" sz="1300"/>
            </a:br>
            <a:br>
              <a:rPr lang="en-US" sz="1300"/>
            </a:br>
            <a:r>
              <a:rPr lang="en-US" sz="1300"/>
              <a:t>    void changeGear(int newValue);</a:t>
            </a:r>
            <a:br>
              <a:rPr lang="en-US" sz="1300"/>
            </a:br>
            <a:br>
              <a:rPr lang="en-US" sz="1300"/>
            </a:br>
            <a:r>
              <a:rPr lang="en-US" sz="1300"/>
              <a:t>    void speedUp(int increment);</a:t>
            </a:r>
            <a:br>
              <a:rPr lang="en-US" sz="1300"/>
            </a:br>
            <a:br>
              <a:rPr lang="en-US" sz="1300"/>
            </a:br>
            <a:r>
              <a:rPr lang="en-US" sz="1300"/>
              <a:t>    void applyBrakes(int decrement);</a:t>
            </a:r>
            <a:br>
              <a:rPr lang="en-US" sz="1300"/>
            </a:br>
            <a:r>
              <a:rPr lang="en-US" sz="1300"/>
              <a:t>}</a:t>
            </a:r>
            <a:endParaRPr sz="1300"/>
          </a:p>
        </p:txBody>
      </p:sp>
      <p:sp>
        <p:nvSpPr>
          <p:cNvPr id="467" name="Google Shape;467;p4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is an interface?</a:t>
            </a:r>
            <a:endParaRPr/>
          </a:p>
        </p:txBody>
      </p:sp>
      <p:sp>
        <p:nvSpPr>
          <p:cNvPr id="474" name="Google Shape;47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a:t>A method in a class plays a role for an interface, then why do we need to define interface in Java????</a:t>
            </a:r>
            <a:br>
              <a:rPr lang="en-US"/>
            </a:br>
            <a:r>
              <a:rPr lang="en-US"/>
              <a:t>"</a:t>
            </a:r>
            <a:r>
              <a:rPr lang="en-US" sz="1700">
                <a:solidFill>
                  <a:srgbClr val="FFFFFF"/>
                </a:solidFill>
              </a:rPr>
              <a:t>Implementing an interface allows a class to become more formal about the behavior it promises to provide. </a:t>
            </a:r>
            <a:r>
              <a:rPr b="1" i="1" lang="en-US" sz="1700" u="sng">
                <a:solidFill>
                  <a:srgbClr val="FFFFFF"/>
                </a:solidFill>
              </a:rPr>
              <a:t>Interfaces form a contract between the class and the outside world</a:t>
            </a:r>
            <a:r>
              <a:rPr lang="en-US" sz="1700">
                <a:solidFill>
                  <a:srgbClr val="FFFFFF"/>
                </a:solidFill>
              </a:rPr>
              <a:t>, and this contract is enforced at build time by the compiler. If your class claims to implement an interface, </a:t>
            </a:r>
            <a:r>
              <a:rPr b="1" i="1" lang="en-US" sz="1700" u="sng">
                <a:solidFill>
                  <a:srgbClr val="FFFFFF"/>
                </a:solidFill>
              </a:rPr>
              <a:t>all methods defined by that interface must appear in its source code</a:t>
            </a:r>
            <a:r>
              <a:rPr lang="en-US" sz="1700">
                <a:solidFill>
                  <a:srgbClr val="FFFFFF"/>
                </a:solidFill>
              </a:rPr>
              <a:t> before the class that implements the interface will successfully compile.</a:t>
            </a:r>
            <a:r>
              <a:rPr lang="en-US"/>
              <a:t>"</a:t>
            </a:r>
            <a:endParaRPr/>
          </a:p>
          <a:p>
            <a:pPr indent="-361950" lvl="0" marL="457200" rtl="0" algn="l">
              <a:spcBef>
                <a:spcPts val="0"/>
              </a:spcBef>
              <a:spcAft>
                <a:spcPts val="0"/>
              </a:spcAft>
              <a:buSzPts val="2100"/>
              <a:buChar char="●"/>
            </a:pPr>
            <a:r>
              <a:rPr lang="en-US"/>
              <a:t>Mechanism to guarantee clearer and safer program design and implementation.</a:t>
            </a:r>
            <a:endParaRPr/>
          </a:p>
        </p:txBody>
      </p:sp>
      <p:sp>
        <p:nvSpPr>
          <p:cNvPr id="475" name="Google Shape;475;p4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t>Example: ACMEBicycle class that implements Bicycle interface!</a:t>
            </a:r>
            <a:endParaRPr sz="2800"/>
          </a:p>
        </p:txBody>
      </p:sp>
      <p:sp>
        <p:nvSpPr>
          <p:cNvPr id="482" name="Google Shape;482;p50"/>
          <p:cNvSpPr txBox="1"/>
          <p:nvPr>
            <p:ph idx="1" type="body"/>
          </p:nvPr>
        </p:nvSpPr>
        <p:spPr>
          <a:xfrm>
            <a:off x="311700" y="1152475"/>
            <a:ext cx="4029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sz="1200"/>
              <a:t>class ACMEBicycle </a:t>
            </a:r>
            <a:r>
              <a:rPr b="1" lang="en-US" sz="1200">
                <a:solidFill>
                  <a:srgbClr val="FFFFFF"/>
                </a:solidFill>
              </a:rPr>
              <a:t>implements </a:t>
            </a:r>
            <a:r>
              <a:rPr lang="en-US" sz="1200"/>
              <a:t>Bicycle {</a:t>
            </a:r>
            <a:br>
              <a:rPr lang="en-US" sz="1200"/>
            </a:br>
            <a:r>
              <a:rPr lang="en-US" sz="1200"/>
              <a:t>    int cadence = 0;</a:t>
            </a:r>
            <a:br>
              <a:rPr lang="en-US" sz="1200"/>
            </a:br>
            <a:r>
              <a:rPr lang="en-US" sz="1200"/>
              <a:t>    int speed = 0;</a:t>
            </a:r>
            <a:br>
              <a:rPr lang="en-US" sz="1200"/>
            </a:br>
            <a:r>
              <a:rPr lang="en-US" sz="1200"/>
              <a:t>    int gear = 1;</a:t>
            </a:r>
            <a:br>
              <a:rPr lang="en-US" sz="1200"/>
            </a:br>
            <a:br>
              <a:rPr lang="en-US" sz="1200"/>
            </a:br>
            <a:r>
              <a:rPr lang="en-US" sz="1200"/>
              <a:t>   // The compiler will now require that methods</a:t>
            </a:r>
            <a:br>
              <a:rPr lang="en-US" sz="1200"/>
            </a:br>
            <a:r>
              <a:rPr lang="en-US" sz="1200"/>
              <a:t>   // changeCadence, changeGear, speedUp, and applyBrakes</a:t>
            </a:r>
            <a:br>
              <a:rPr lang="en-US" sz="1200"/>
            </a:br>
            <a:r>
              <a:rPr lang="en-US" sz="1200"/>
              <a:t>   // all be implemented. Compilation will fail if those</a:t>
            </a:r>
            <a:br>
              <a:rPr lang="en-US" sz="1200"/>
            </a:br>
            <a:r>
              <a:rPr lang="en-US" sz="1200"/>
              <a:t>   // methods are missing from this class.</a:t>
            </a:r>
            <a:br>
              <a:rPr lang="en-US" sz="1200"/>
            </a:br>
            <a:r>
              <a:rPr lang="en-US" sz="1200"/>
              <a:t>    void changeCadence(int newValue) {</a:t>
            </a:r>
            <a:br>
              <a:rPr lang="en-US" sz="1200"/>
            </a:br>
            <a:r>
              <a:rPr lang="en-US" sz="1200"/>
              <a:t>         cadence = newValue;</a:t>
            </a:r>
            <a:br>
              <a:rPr lang="en-US" sz="1200"/>
            </a:br>
            <a:r>
              <a:rPr lang="en-US" sz="1200"/>
              <a:t>    }</a:t>
            </a:r>
            <a:br>
              <a:rPr lang="en-US" sz="1200"/>
            </a:br>
            <a:r>
              <a:rPr lang="en-US" sz="1200"/>
              <a:t>    void changeGear(int newValue) {</a:t>
            </a:r>
            <a:br>
              <a:rPr lang="en-US" sz="1200"/>
            </a:br>
            <a:r>
              <a:rPr lang="en-US" sz="1200"/>
              <a:t>         gear = newValue;</a:t>
            </a:r>
            <a:br>
              <a:rPr lang="en-US" sz="1200"/>
            </a:br>
            <a:r>
              <a:rPr lang="en-US" sz="1200"/>
              <a:t>    }</a:t>
            </a:r>
            <a:endParaRPr sz="1200"/>
          </a:p>
        </p:txBody>
      </p:sp>
      <p:sp>
        <p:nvSpPr>
          <p:cNvPr id="483" name="Google Shape;483;p5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84" name="Google Shape;484;p50"/>
          <p:cNvSpPr txBox="1"/>
          <p:nvPr>
            <p:ph idx="1" type="body"/>
          </p:nvPr>
        </p:nvSpPr>
        <p:spPr>
          <a:xfrm>
            <a:off x="4883700" y="1685875"/>
            <a:ext cx="4029000" cy="299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sz="1200"/>
              <a:t>   void speedUp(int increment) {</a:t>
            </a:r>
            <a:br>
              <a:rPr lang="en-US" sz="1200"/>
            </a:br>
            <a:r>
              <a:rPr lang="en-US" sz="1200"/>
              <a:t>        speed = speed + increment;   </a:t>
            </a:r>
            <a:br>
              <a:rPr lang="en-US" sz="1200"/>
            </a:br>
            <a:r>
              <a:rPr lang="en-US" sz="1200"/>
              <a:t>   }</a:t>
            </a:r>
            <a:br>
              <a:rPr lang="en-US" sz="1200"/>
            </a:br>
            <a:r>
              <a:rPr lang="en-US" sz="1200"/>
              <a:t>   </a:t>
            </a:r>
            <a:br>
              <a:rPr lang="en-US" sz="1200"/>
            </a:br>
            <a:r>
              <a:rPr lang="en-US" sz="1200"/>
              <a:t>    void applyBrakes(int decrement) {</a:t>
            </a:r>
            <a:br>
              <a:rPr lang="en-US" sz="1200"/>
            </a:br>
            <a:r>
              <a:rPr lang="en-US" sz="1200"/>
              <a:t>         speed = speed - decrement;</a:t>
            </a:r>
            <a:br>
              <a:rPr lang="en-US" sz="1200"/>
            </a:br>
            <a:r>
              <a:rPr lang="en-US" sz="1200"/>
              <a:t>    }</a:t>
            </a:r>
            <a:br>
              <a:rPr lang="en-US" sz="1200"/>
            </a:br>
            <a:br>
              <a:rPr lang="en-US" sz="1200"/>
            </a:br>
            <a:r>
              <a:rPr lang="en-US" sz="1200"/>
              <a:t>    void printStates() {</a:t>
            </a:r>
            <a:br>
              <a:rPr lang="en-US" sz="1200"/>
            </a:br>
            <a:r>
              <a:rPr lang="en-US" sz="1200"/>
              <a:t>         System.out.println("cadence:" +</a:t>
            </a:r>
            <a:br>
              <a:rPr lang="en-US" sz="1200"/>
            </a:br>
            <a:r>
              <a:rPr lang="en-US" sz="1200"/>
              <a:t>             cadence + " speed:" + </a:t>
            </a:r>
            <a:br>
              <a:rPr lang="en-US" sz="1200"/>
            </a:br>
            <a:r>
              <a:rPr lang="en-US" sz="1200"/>
              <a:t>             speed + " gear:" + gear);</a:t>
            </a:r>
            <a:br>
              <a:rPr lang="en-US" sz="1200"/>
            </a:br>
            <a:r>
              <a:rPr lang="en-US" sz="1200"/>
              <a:t>    }</a:t>
            </a:r>
            <a:br>
              <a:rPr lang="en-US" sz="1200"/>
            </a:br>
            <a:r>
              <a:rPr lang="en-US" sz="1200"/>
              <a:t>}</a:t>
            </a:r>
            <a:endParaRPr sz="1200"/>
          </a:p>
        </p:txBody>
      </p:sp>
      <p:cxnSp>
        <p:nvCxnSpPr>
          <p:cNvPr id="485" name="Google Shape;485;p50"/>
          <p:cNvCxnSpPr/>
          <p:nvPr/>
        </p:nvCxnSpPr>
        <p:spPr>
          <a:xfrm>
            <a:off x="4463425" y="1295175"/>
            <a:ext cx="0" cy="35529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Object-oriented Programming Concept</a:t>
            </a:r>
            <a:endParaRPr/>
          </a:p>
        </p:txBody>
      </p:sp>
      <p:sp>
        <p:nvSpPr>
          <p:cNvPr id="491" name="Google Shape;491;p51"/>
          <p:cNvSpPr/>
          <p:nvPr/>
        </p:nvSpPr>
        <p:spPr>
          <a:xfrm>
            <a:off x="3493600" y="1994125"/>
            <a:ext cx="2087100" cy="1560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Oswald"/>
                <a:ea typeface="Oswald"/>
                <a:cs typeface="Oswald"/>
                <a:sym typeface="Oswald"/>
              </a:rPr>
              <a:t>Object-oriented     program</a:t>
            </a:r>
            <a:endParaRPr>
              <a:latin typeface="Oswald"/>
              <a:ea typeface="Oswald"/>
              <a:cs typeface="Oswald"/>
              <a:sym typeface="Oswald"/>
            </a:endParaRPr>
          </a:p>
        </p:txBody>
      </p:sp>
      <p:sp>
        <p:nvSpPr>
          <p:cNvPr id="492" name="Google Shape;492;p51"/>
          <p:cNvSpPr/>
          <p:nvPr/>
        </p:nvSpPr>
        <p:spPr>
          <a:xfrm>
            <a:off x="2367300" y="1079675"/>
            <a:ext cx="12915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Oswald"/>
                <a:ea typeface="Oswald"/>
                <a:cs typeface="Oswald"/>
                <a:sym typeface="Oswald"/>
              </a:rPr>
              <a:t>Objects</a:t>
            </a:r>
            <a:endParaRPr b="1">
              <a:latin typeface="Oswald"/>
              <a:ea typeface="Oswald"/>
              <a:cs typeface="Oswald"/>
              <a:sym typeface="Oswald"/>
            </a:endParaRPr>
          </a:p>
        </p:txBody>
      </p:sp>
      <p:sp>
        <p:nvSpPr>
          <p:cNvPr id="493" name="Google Shape;493;p51"/>
          <p:cNvSpPr/>
          <p:nvPr/>
        </p:nvSpPr>
        <p:spPr>
          <a:xfrm>
            <a:off x="1516225" y="2571750"/>
            <a:ext cx="15318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latin typeface="Oswald"/>
                <a:ea typeface="Oswald"/>
                <a:cs typeface="Oswald"/>
                <a:sym typeface="Oswald"/>
              </a:rPr>
              <a:t>Inheritance</a:t>
            </a:r>
            <a:endParaRPr b="1">
              <a:latin typeface="Oswald"/>
              <a:ea typeface="Oswald"/>
              <a:cs typeface="Oswald"/>
              <a:sym typeface="Oswald"/>
            </a:endParaRPr>
          </a:p>
        </p:txBody>
      </p:sp>
      <p:sp>
        <p:nvSpPr>
          <p:cNvPr id="494" name="Google Shape;494;p51"/>
          <p:cNvSpPr/>
          <p:nvPr/>
        </p:nvSpPr>
        <p:spPr>
          <a:xfrm>
            <a:off x="5217750" y="1079675"/>
            <a:ext cx="12915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latin typeface="Oswald"/>
                <a:ea typeface="Oswald"/>
                <a:cs typeface="Oswald"/>
                <a:sym typeface="Oswald"/>
              </a:rPr>
              <a:t>Classes </a:t>
            </a:r>
            <a:endParaRPr b="1">
              <a:latin typeface="Oswald"/>
              <a:ea typeface="Oswald"/>
              <a:cs typeface="Oswald"/>
              <a:sym typeface="Oswald"/>
            </a:endParaRPr>
          </a:p>
        </p:txBody>
      </p:sp>
      <p:sp>
        <p:nvSpPr>
          <p:cNvPr id="495" name="Google Shape;495;p51"/>
          <p:cNvSpPr/>
          <p:nvPr/>
        </p:nvSpPr>
        <p:spPr>
          <a:xfrm>
            <a:off x="6026275" y="2484700"/>
            <a:ext cx="1392300" cy="1157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swald"/>
                <a:ea typeface="Oswald"/>
                <a:cs typeface="Oswald"/>
                <a:sym typeface="Oswald"/>
              </a:rPr>
              <a:t>Packages</a:t>
            </a:r>
            <a:endParaRPr/>
          </a:p>
        </p:txBody>
      </p:sp>
      <p:sp>
        <p:nvSpPr>
          <p:cNvPr id="496" name="Google Shape;496;p51"/>
          <p:cNvSpPr/>
          <p:nvPr/>
        </p:nvSpPr>
        <p:spPr>
          <a:xfrm>
            <a:off x="3757000" y="3728850"/>
            <a:ext cx="15318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latin typeface="Oswald"/>
                <a:ea typeface="Oswald"/>
                <a:cs typeface="Oswald"/>
                <a:sym typeface="Oswald"/>
              </a:rPr>
              <a:t>Interfaces</a:t>
            </a:r>
            <a:endParaRPr b="1">
              <a:latin typeface="Oswald"/>
              <a:ea typeface="Oswald"/>
              <a:cs typeface="Oswald"/>
              <a:sym typeface="Oswald"/>
            </a:endParaRPr>
          </a:p>
        </p:txBody>
      </p:sp>
      <p:cxnSp>
        <p:nvCxnSpPr>
          <p:cNvPr id="497" name="Google Shape;497;p51"/>
          <p:cNvCxnSpPr>
            <a:stCxn id="492" idx="5"/>
            <a:endCxn id="491" idx="1"/>
          </p:cNvCxnSpPr>
          <p:nvPr/>
        </p:nvCxnSpPr>
        <p:spPr>
          <a:xfrm>
            <a:off x="3469664" y="2067322"/>
            <a:ext cx="329700" cy="1554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51"/>
          <p:cNvCxnSpPr/>
          <p:nvPr/>
        </p:nvCxnSpPr>
        <p:spPr>
          <a:xfrm flipH="1" rot="10800000">
            <a:off x="3048025" y="3017200"/>
            <a:ext cx="526800" cy="921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51"/>
          <p:cNvCxnSpPr>
            <a:stCxn id="496" idx="0"/>
            <a:endCxn id="491" idx="4"/>
          </p:cNvCxnSpPr>
          <p:nvPr/>
        </p:nvCxnSpPr>
        <p:spPr>
          <a:xfrm flipH="1" rot="10800000">
            <a:off x="4522900" y="3554550"/>
            <a:ext cx="14400" cy="17430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51"/>
          <p:cNvCxnSpPr>
            <a:stCxn id="494" idx="3"/>
            <a:endCxn id="491" idx="7"/>
          </p:cNvCxnSpPr>
          <p:nvPr/>
        </p:nvCxnSpPr>
        <p:spPr>
          <a:xfrm flipH="1">
            <a:off x="5275186" y="2067322"/>
            <a:ext cx="131700" cy="155400"/>
          </a:xfrm>
          <a:prstGeom prst="straightConnector1">
            <a:avLst/>
          </a:prstGeom>
          <a:noFill/>
          <a:ln cap="flat" cmpd="sng" w="9525">
            <a:solidFill>
              <a:schemeClr val="dk2"/>
            </a:solidFill>
            <a:prstDash val="solid"/>
            <a:round/>
            <a:headEnd len="med" w="med" type="none"/>
            <a:tailEnd len="med" w="med" type="none"/>
          </a:ln>
        </p:spPr>
      </p:cxnSp>
      <p:cxnSp>
        <p:nvCxnSpPr>
          <p:cNvPr id="501" name="Google Shape;501;p51"/>
          <p:cNvCxnSpPr>
            <a:stCxn id="495" idx="2"/>
            <a:endCxn id="491" idx="6"/>
          </p:cNvCxnSpPr>
          <p:nvPr/>
        </p:nvCxnSpPr>
        <p:spPr>
          <a:xfrm rot="10800000">
            <a:off x="5580775" y="2774350"/>
            <a:ext cx="445500" cy="288900"/>
          </a:xfrm>
          <a:prstGeom prst="straightConnector1">
            <a:avLst/>
          </a:prstGeom>
          <a:noFill/>
          <a:ln cap="flat" cmpd="sng" w="9525">
            <a:solidFill>
              <a:schemeClr val="dk2"/>
            </a:solidFill>
            <a:prstDash val="solid"/>
            <a:round/>
            <a:headEnd len="med" w="med" type="none"/>
            <a:tailEnd len="med" w="med" type="none"/>
          </a:ln>
        </p:spPr>
      </p:cxnSp>
      <p:sp>
        <p:nvSpPr>
          <p:cNvPr id="502" name="Google Shape;502;p5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is a package?</a:t>
            </a:r>
            <a:endParaRPr/>
          </a:p>
        </p:txBody>
      </p:sp>
      <p:sp>
        <p:nvSpPr>
          <p:cNvPr id="509" name="Google Shape;509;p52"/>
          <p:cNvSpPr txBox="1"/>
          <p:nvPr>
            <p:ph idx="1" type="body"/>
          </p:nvPr>
        </p:nvSpPr>
        <p:spPr>
          <a:xfrm>
            <a:off x="311700" y="1152475"/>
            <a:ext cx="8520600" cy="20586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a:t>A namespace that organizes a set of related classes and interfaces.</a:t>
            </a:r>
            <a:endParaRPr/>
          </a:p>
          <a:p>
            <a:pPr indent="-336550" lvl="1" marL="914400" rtl="0" algn="l">
              <a:spcBef>
                <a:spcPts val="0"/>
              </a:spcBef>
              <a:spcAft>
                <a:spcPts val="0"/>
              </a:spcAft>
              <a:buSzPts val="1700"/>
              <a:buChar char="○"/>
            </a:pPr>
            <a:r>
              <a:rPr lang="en-US"/>
              <a:t>Physically a directory/folder that have class files in your computer.</a:t>
            </a:r>
            <a:endParaRPr/>
          </a:p>
          <a:p>
            <a:pPr indent="-336550" lvl="1" marL="914400" rtl="0" algn="l">
              <a:spcBef>
                <a:spcPts val="0"/>
              </a:spcBef>
              <a:spcAft>
                <a:spcPts val="0"/>
              </a:spcAft>
              <a:buSzPts val="1700"/>
              <a:buChar char="○"/>
            </a:pPr>
            <a:r>
              <a:rPr lang="en-US"/>
              <a:t>Can get various packages online: </a:t>
            </a:r>
            <a:r>
              <a:rPr lang="en-US" u="sng">
                <a:solidFill>
                  <a:schemeClr val="hlink"/>
                </a:solidFill>
                <a:hlinkClick r:id="rId3"/>
              </a:rPr>
              <a:t>https://mvnrepository.com/</a:t>
            </a:r>
            <a:r>
              <a:rPr lang="en-US"/>
              <a:t> </a:t>
            </a:r>
            <a:endParaRPr/>
          </a:p>
          <a:p>
            <a:pPr indent="-336550" lvl="1" marL="914400" rtl="0" algn="l">
              <a:spcBef>
                <a:spcPts val="0"/>
              </a:spcBef>
              <a:spcAft>
                <a:spcPts val="0"/>
              </a:spcAft>
              <a:buSzPts val="1700"/>
              <a:buChar char="○"/>
            </a:pPr>
            <a:r>
              <a:rPr lang="en-US"/>
              <a:t>By convention, </a:t>
            </a:r>
            <a:r>
              <a:rPr lang="en-US" u="sng"/>
              <a:t>a package name is defined by a reversed domain name meaningful</a:t>
            </a:r>
            <a:r>
              <a:rPr lang="en-US"/>
              <a:t>!</a:t>
            </a:r>
            <a:endParaRPr/>
          </a:p>
          <a:p>
            <a:pPr indent="-336550" lvl="2" marL="1371600" rtl="0" algn="l">
              <a:spcBef>
                <a:spcPts val="0"/>
              </a:spcBef>
              <a:spcAft>
                <a:spcPts val="0"/>
              </a:spcAft>
              <a:buSzPts val="1700"/>
              <a:buChar char="■"/>
            </a:pPr>
            <a:r>
              <a:rPr lang="en-US"/>
              <a:t>e.g., edu.hadong.csee.isel.jc </a:t>
            </a:r>
            <a:endParaRPr/>
          </a:p>
          <a:p>
            <a:pPr indent="-361950" lvl="0" marL="457200" rtl="0" algn="l">
              <a:spcBef>
                <a:spcPts val="0"/>
              </a:spcBef>
              <a:spcAft>
                <a:spcPts val="0"/>
              </a:spcAft>
              <a:buSzPts val="2100"/>
              <a:buChar char="●"/>
            </a:pPr>
            <a:r>
              <a:rPr lang="en-US"/>
              <a:t>A class library = a set of packages</a:t>
            </a:r>
            <a:endParaRPr/>
          </a:p>
          <a:p>
            <a:pPr indent="-336550" lvl="1" marL="914400" rtl="0" algn="l">
              <a:spcBef>
                <a:spcPts val="0"/>
              </a:spcBef>
              <a:spcAft>
                <a:spcPts val="0"/>
              </a:spcAft>
              <a:buSzPts val="1700"/>
              <a:buChar char="○"/>
            </a:pPr>
            <a:r>
              <a:rPr lang="en-US"/>
              <a:t>Application Programming Interface (API)</a:t>
            </a:r>
            <a:endParaRPr/>
          </a:p>
          <a:p>
            <a:pPr indent="-336550" lvl="1" marL="914400" rtl="0" algn="l">
              <a:spcBef>
                <a:spcPts val="0"/>
              </a:spcBef>
              <a:spcAft>
                <a:spcPts val="0"/>
              </a:spcAft>
              <a:buSzPts val="1700"/>
              <a:buChar char="○"/>
            </a:pPr>
            <a:r>
              <a:rPr lang="en-US"/>
              <a:t>A set of reusable classes</a:t>
            </a:r>
            <a:endParaRPr/>
          </a:p>
          <a:p>
            <a:pPr indent="-336550" lvl="1" marL="914400" rtl="0" algn="l">
              <a:spcBef>
                <a:spcPts val="0"/>
              </a:spcBef>
              <a:spcAft>
                <a:spcPts val="0"/>
              </a:spcAft>
              <a:buSzPts val="1700"/>
              <a:buChar char="○"/>
            </a:pPr>
            <a:r>
              <a:rPr lang="en-US"/>
              <a:t>Example: </a:t>
            </a:r>
            <a:r>
              <a:rPr lang="en-US" u="sng">
                <a:solidFill>
                  <a:schemeClr val="hlink"/>
                </a:solidFill>
                <a:hlinkClick r:id="rId4"/>
              </a:rPr>
              <a:t>https://docs.oracle.com/javase/8/docs/api/index.html</a:t>
            </a:r>
            <a:r>
              <a:rPr lang="en-US"/>
              <a:t> </a:t>
            </a:r>
            <a:endParaRPr/>
          </a:p>
        </p:txBody>
      </p:sp>
      <p:sp>
        <p:nvSpPr>
          <p:cNvPr id="510" name="Google Shape;510;p5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11" name="Google Shape;511;p52"/>
          <p:cNvPicPr preferRelativeResize="0"/>
          <p:nvPr/>
        </p:nvPicPr>
        <p:blipFill>
          <a:blip r:embed="rId5">
            <a:alphaModFix/>
          </a:blip>
          <a:stretch>
            <a:fillRect/>
          </a:stretch>
        </p:blipFill>
        <p:spPr>
          <a:xfrm>
            <a:off x="7068875" y="2815550"/>
            <a:ext cx="1844725" cy="1679875"/>
          </a:xfrm>
          <a:prstGeom prst="rect">
            <a:avLst/>
          </a:prstGeom>
          <a:noFill/>
          <a:ln>
            <a:noFill/>
          </a:ln>
        </p:spPr>
      </p:pic>
      <p:sp>
        <p:nvSpPr>
          <p:cNvPr id="512" name="Google Shape;512;p52"/>
          <p:cNvSpPr txBox="1"/>
          <p:nvPr/>
        </p:nvSpPr>
        <p:spPr>
          <a:xfrm>
            <a:off x="7676250" y="2736225"/>
            <a:ext cx="801900" cy="4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latin typeface="Average"/>
                <a:ea typeface="Average"/>
                <a:cs typeface="Average"/>
                <a:sym typeface="Average"/>
              </a:rPr>
              <a:t>Bicycle</a:t>
            </a:r>
            <a:endParaRPr b="1" sz="900">
              <a:latin typeface="Average"/>
              <a:ea typeface="Average"/>
              <a:cs typeface="Average"/>
              <a:sym typeface="Average"/>
            </a:endParaRPr>
          </a:p>
        </p:txBody>
      </p:sp>
      <p:sp>
        <p:nvSpPr>
          <p:cNvPr id="513" name="Google Shape;513;p52"/>
          <p:cNvSpPr txBox="1"/>
          <p:nvPr/>
        </p:nvSpPr>
        <p:spPr>
          <a:xfrm>
            <a:off x="7252624" y="2971929"/>
            <a:ext cx="801900" cy="4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latin typeface="Average"/>
                <a:ea typeface="Average"/>
                <a:cs typeface="Average"/>
                <a:sym typeface="Average"/>
              </a:rPr>
              <a:t>MTBBike</a:t>
            </a:r>
            <a:endParaRPr b="1" sz="900">
              <a:latin typeface="Average"/>
              <a:ea typeface="Average"/>
              <a:cs typeface="Average"/>
              <a:sym typeface="Average"/>
            </a:endParaRPr>
          </a:p>
        </p:txBody>
      </p:sp>
      <p:sp>
        <p:nvSpPr>
          <p:cNvPr id="514" name="Google Shape;514;p52"/>
          <p:cNvSpPr txBox="1"/>
          <p:nvPr/>
        </p:nvSpPr>
        <p:spPr>
          <a:xfrm>
            <a:off x="7981050" y="3041025"/>
            <a:ext cx="801900" cy="4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latin typeface="Average"/>
                <a:ea typeface="Average"/>
                <a:cs typeface="Average"/>
                <a:sym typeface="Average"/>
              </a:rPr>
              <a:t>TandemBike</a:t>
            </a:r>
            <a:endParaRPr b="1" sz="900">
              <a:latin typeface="Average"/>
              <a:ea typeface="Average"/>
              <a:cs typeface="Average"/>
              <a:sym typeface="Average"/>
            </a:endParaRPr>
          </a:p>
        </p:txBody>
      </p:sp>
      <p:sp>
        <p:nvSpPr>
          <p:cNvPr id="515" name="Google Shape;515;p52"/>
          <p:cNvSpPr txBox="1"/>
          <p:nvPr/>
        </p:nvSpPr>
        <p:spPr>
          <a:xfrm>
            <a:off x="7523850" y="3269625"/>
            <a:ext cx="801900" cy="4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chemeClr val="accent3"/>
                </a:solidFill>
                <a:latin typeface="Average"/>
                <a:ea typeface="Average"/>
                <a:cs typeface="Average"/>
                <a:sym typeface="Average"/>
              </a:rPr>
              <a:t>RoadBike</a:t>
            </a:r>
            <a:endParaRPr b="1" sz="900">
              <a:solidFill>
                <a:schemeClr val="accent3"/>
              </a:solidFill>
              <a:latin typeface="Average"/>
              <a:ea typeface="Average"/>
              <a:cs typeface="Average"/>
              <a:sym typeface="Average"/>
            </a:endParaRPr>
          </a:p>
        </p:txBody>
      </p:sp>
      <p:sp>
        <p:nvSpPr>
          <p:cNvPr id="516" name="Google Shape;516;p52"/>
          <p:cNvSpPr txBox="1"/>
          <p:nvPr/>
        </p:nvSpPr>
        <p:spPr>
          <a:xfrm>
            <a:off x="6001100" y="4465325"/>
            <a:ext cx="3235800" cy="47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FFFFFF"/>
                </a:solidFill>
                <a:latin typeface="Average"/>
                <a:ea typeface="Average"/>
                <a:cs typeface="Average"/>
                <a:sym typeface="Average"/>
              </a:rPr>
              <a:t>e.g., </a:t>
            </a:r>
            <a:r>
              <a:rPr b="1" lang="en-US" sz="1200">
                <a:solidFill>
                  <a:srgbClr val="FFF2CC"/>
                </a:solidFill>
                <a:latin typeface="Average"/>
                <a:ea typeface="Average"/>
                <a:cs typeface="Average"/>
                <a:sym typeface="Average"/>
              </a:rPr>
              <a:t>A package name</a:t>
            </a:r>
            <a:r>
              <a:rPr b="1" lang="en-US" sz="1200">
                <a:solidFill>
                  <a:srgbClr val="FFFFFF"/>
                </a:solidFill>
                <a:latin typeface="Average"/>
                <a:ea typeface="Average"/>
                <a:cs typeface="Average"/>
                <a:sym typeface="Average"/>
              </a:rPr>
              <a:t>: edu.handong.csee.bikes</a:t>
            </a:r>
            <a:endParaRPr b="1" sz="1200">
              <a:solidFill>
                <a:srgbClr val="FFFFFF"/>
              </a:solidFill>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Object-oriented Programming Concept</a:t>
            </a:r>
            <a:endParaRPr/>
          </a:p>
        </p:txBody>
      </p:sp>
      <p:sp>
        <p:nvSpPr>
          <p:cNvPr id="522" name="Google Shape;522;p53"/>
          <p:cNvSpPr/>
          <p:nvPr/>
        </p:nvSpPr>
        <p:spPr>
          <a:xfrm>
            <a:off x="3493600" y="1994125"/>
            <a:ext cx="2087100" cy="1560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Oswald"/>
                <a:ea typeface="Oswald"/>
                <a:cs typeface="Oswald"/>
                <a:sym typeface="Oswald"/>
              </a:rPr>
              <a:t>Object-oriented     program</a:t>
            </a:r>
            <a:endParaRPr>
              <a:latin typeface="Oswald"/>
              <a:ea typeface="Oswald"/>
              <a:cs typeface="Oswald"/>
              <a:sym typeface="Oswald"/>
            </a:endParaRPr>
          </a:p>
        </p:txBody>
      </p:sp>
      <p:sp>
        <p:nvSpPr>
          <p:cNvPr id="523" name="Google Shape;523;p53"/>
          <p:cNvSpPr/>
          <p:nvPr/>
        </p:nvSpPr>
        <p:spPr>
          <a:xfrm>
            <a:off x="2367300" y="1079675"/>
            <a:ext cx="12915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Oswald"/>
                <a:ea typeface="Oswald"/>
                <a:cs typeface="Oswald"/>
                <a:sym typeface="Oswald"/>
              </a:rPr>
              <a:t>Objects</a:t>
            </a:r>
            <a:endParaRPr b="1">
              <a:latin typeface="Oswald"/>
              <a:ea typeface="Oswald"/>
              <a:cs typeface="Oswald"/>
              <a:sym typeface="Oswald"/>
            </a:endParaRPr>
          </a:p>
        </p:txBody>
      </p:sp>
      <p:sp>
        <p:nvSpPr>
          <p:cNvPr id="524" name="Google Shape;524;p53"/>
          <p:cNvSpPr/>
          <p:nvPr/>
        </p:nvSpPr>
        <p:spPr>
          <a:xfrm>
            <a:off x="1516225" y="2571750"/>
            <a:ext cx="15318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latin typeface="Oswald"/>
                <a:ea typeface="Oswald"/>
                <a:cs typeface="Oswald"/>
                <a:sym typeface="Oswald"/>
              </a:rPr>
              <a:t>Inheritance</a:t>
            </a:r>
            <a:endParaRPr b="1">
              <a:latin typeface="Oswald"/>
              <a:ea typeface="Oswald"/>
              <a:cs typeface="Oswald"/>
              <a:sym typeface="Oswald"/>
            </a:endParaRPr>
          </a:p>
        </p:txBody>
      </p:sp>
      <p:sp>
        <p:nvSpPr>
          <p:cNvPr id="525" name="Google Shape;525;p53"/>
          <p:cNvSpPr/>
          <p:nvPr/>
        </p:nvSpPr>
        <p:spPr>
          <a:xfrm>
            <a:off x="5217750" y="1079675"/>
            <a:ext cx="12915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latin typeface="Oswald"/>
                <a:ea typeface="Oswald"/>
                <a:cs typeface="Oswald"/>
                <a:sym typeface="Oswald"/>
              </a:rPr>
              <a:t>Classes </a:t>
            </a:r>
            <a:endParaRPr b="1">
              <a:latin typeface="Oswald"/>
              <a:ea typeface="Oswald"/>
              <a:cs typeface="Oswald"/>
              <a:sym typeface="Oswald"/>
            </a:endParaRPr>
          </a:p>
        </p:txBody>
      </p:sp>
      <p:sp>
        <p:nvSpPr>
          <p:cNvPr id="526" name="Google Shape;526;p53"/>
          <p:cNvSpPr/>
          <p:nvPr/>
        </p:nvSpPr>
        <p:spPr>
          <a:xfrm>
            <a:off x="6026275" y="2484700"/>
            <a:ext cx="13923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latin typeface="Oswald"/>
                <a:ea typeface="Oswald"/>
                <a:cs typeface="Oswald"/>
                <a:sym typeface="Oswald"/>
              </a:rPr>
              <a:t>Packages</a:t>
            </a:r>
            <a:endParaRPr b="1">
              <a:latin typeface="Oswald"/>
              <a:ea typeface="Oswald"/>
              <a:cs typeface="Oswald"/>
              <a:sym typeface="Oswald"/>
            </a:endParaRPr>
          </a:p>
        </p:txBody>
      </p:sp>
      <p:sp>
        <p:nvSpPr>
          <p:cNvPr id="527" name="Google Shape;527;p53"/>
          <p:cNvSpPr/>
          <p:nvPr/>
        </p:nvSpPr>
        <p:spPr>
          <a:xfrm>
            <a:off x="3757000" y="3728850"/>
            <a:ext cx="15318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latin typeface="Oswald"/>
                <a:ea typeface="Oswald"/>
                <a:cs typeface="Oswald"/>
                <a:sym typeface="Oswald"/>
              </a:rPr>
              <a:t>Interfaces</a:t>
            </a:r>
            <a:endParaRPr b="1">
              <a:latin typeface="Oswald"/>
              <a:ea typeface="Oswald"/>
              <a:cs typeface="Oswald"/>
              <a:sym typeface="Oswald"/>
            </a:endParaRPr>
          </a:p>
        </p:txBody>
      </p:sp>
      <p:cxnSp>
        <p:nvCxnSpPr>
          <p:cNvPr id="528" name="Google Shape;528;p53"/>
          <p:cNvCxnSpPr>
            <a:stCxn id="523" idx="5"/>
            <a:endCxn id="522" idx="1"/>
          </p:cNvCxnSpPr>
          <p:nvPr/>
        </p:nvCxnSpPr>
        <p:spPr>
          <a:xfrm>
            <a:off x="3469664" y="2067322"/>
            <a:ext cx="329700" cy="155400"/>
          </a:xfrm>
          <a:prstGeom prst="straightConnector1">
            <a:avLst/>
          </a:prstGeom>
          <a:noFill/>
          <a:ln cap="flat" cmpd="sng" w="9525">
            <a:solidFill>
              <a:schemeClr val="dk2"/>
            </a:solidFill>
            <a:prstDash val="solid"/>
            <a:round/>
            <a:headEnd len="med" w="med" type="none"/>
            <a:tailEnd len="med" w="med" type="none"/>
          </a:ln>
        </p:spPr>
      </p:cxnSp>
      <p:cxnSp>
        <p:nvCxnSpPr>
          <p:cNvPr id="529" name="Google Shape;529;p53"/>
          <p:cNvCxnSpPr/>
          <p:nvPr/>
        </p:nvCxnSpPr>
        <p:spPr>
          <a:xfrm flipH="1" rot="10800000">
            <a:off x="3048025" y="3017200"/>
            <a:ext cx="526800" cy="921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53"/>
          <p:cNvCxnSpPr>
            <a:stCxn id="527" idx="0"/>
            <a:endCxn id="522" idx="4"/>
          </p:cNvCxnSpPr>
          <p:nvPr/>
        </p:nvCxnSpPr>
        <p:spPr>
          <a:xfrm flipH="1" rot="10800000">
            <a:off x="4522900" y="3554550"/>
            <a:ext cx="14400" cy="1743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53"/>
          <p:cNvCxnSpPr>
            <a:stCxn id="525" idx="3"/>
            <a:endCxn id="522" idx="7"/>
          </p:cNvCxnSpPr>
          <p:nvPr/>
        </p:nvCxnSpPr>
        <p:spPr>
          <a:xfrm flipH="1">
            <a:off x="5275186" y="2067322"/>
            <a:ext cx="131700" cy="155400"/>
          </a:xfrm>
          <a:prstGeom prst="straightConnector1">
            <a:avLst/>
          </a:prstGeom>
          <a:noFill/>
          <a:ln cap="flat" cmpd="sng" w="9525">
            <a:solidFill>
              <a:schemeClr val="dk2"/>
            </a:solidFill>
            <a:prstDash val="solid"/>
            <a:round/>
            <a:headEnd len="med" w="med" type="none"/>
            <a:tailEnd len="med" w="med" type="none"/>
          </a:ln>
        </p:spPr>
      </p:cxnSp>
      <p:cxnSp>
        <p:nvCxnSpPr>
          <p:cNvPr id="532" name="Google Shape;532;p53"/>
          <p:cNvCxnSpPr>
            <a:stCxn id="526" idx="2"/>
            <a:endCxn id="522" idx="6"/>
          </p:cNvCxnSpPr>
          <p:nvPr/>
        </p:nvCxnSpPr>
        <p:spPr>
          <a:xfrm rot="10800000">
            <a:off x="5580775" y="2774350"/>
            <a:ext cx="445500" cy="288900"/>
          </a:xfrm>
          <a:prstGeom prst="straightConnector1">
            <a:avLst/>
          </a:prstGeom>
          <a:noFill/>
          <a:ln cap="flat" cmpd="sng" w="9525">
            <a:solidFill>
              <a:schemeClr val="dk2"/>
            </a:solidFill>
            <a:prstDash val="solid"/>
            <a:round/>
            <a:headEnd len="med" w="med" type="none"/>
            <a:tailEnd len="med" w="med" type="none"/>
          </a:ln>
        </p:spPr>
      </p:cxnSp>
      <p:sp>
        <p:nvSpPr>
          <p:cNvPr id="533" name="Google Shape;533;p5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Q&amp;A</a:t>
            </a:r>
            <a:endParaRPr/>
          </a:p>
        </p:txBody>
      </p:sp>
      <p:sp>
        <p:nvSpPr>
          <p:cNvPr id="540" name="Google Shape;540;p5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5"/>
          <p:cNvSpPr txBox="1"/>
          <p:nvPr>
            <p:ph type="title"/>
          </p:nvPr>
        </p:nvSpPr>
        <p:spPr>
          <a:xfrm>
            <a:off x="533400" y="214313"/>
            <a:ext cx="7010400" cy="5715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2"/>
              </a:buClr>
              <a:buSzPts val="3200"/>
              <a:buFont typeface="Arial"/>
              <a:buNone/>
            </a:pPr>
            <a:r>
              <a:rPr b="1" i="0" lang="en-US" sz="3200" u="none" cap="none" strike="noStrike">
                <a:solidFill>
                  <a:srgbClr val="FFFFFF"/>
                </a:solidFill>
                <a:latin typeface="Arial"/>
                <a:ea typeface="Arial"/>
                <a:cs typeface="Arial"/>
                <a:sym typeface="Arial"/>
              </a:rPr>
              <a:t>Tentative Schedule</a:t>
            </a:r>
            <a:endParaRPr>
              <a:solidFill>
                <a:srgbClr val="FFFFFF"/>
              </a:solidFill>
            </a:endParaRPr>
          </a:p>
        </p:txBody>
      </p:sp>
      <p:sp>
        <p:nvSpPr>
          <p:cNvPr id="546" name="Google Shape;546;p55"/>
          <p:cNvSpPr txBox="1"/>
          <p:nvPr/>
        </p:nvSpPr>
        <p:spPr>
          <a:xfrm>
            <a:off x="138100" y="4624388"/>
            <a:ext cx="9049800" cy="25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 This schedule can be modified according to the students’ performance and other reasons.</a:t>
            </a:r>
            <a:endParaRPr/>
          </a:p>
        </p:txBody>
      </p:sp>
      <p:sp>
        <p:nvSpPr>
          <p:cNvPr id="547" name="Google Shape;547;p55"/>
          <p:cNvSpPr txBox="1"/>
          <p:nvPr>
            <p:ph idx="12" type="sldNum"/>
          </p:nvPr>
        </p:nvSpPr>
        <p:spPr>
          <a:xfrm>
            <a:off x="6804025" y="4914900"/>
            <a:ext cx="1905000" cy="228600"/>
          </a:xfrm>
          <a:prstGeom prst="rect">
            <a:avLst/>
          </a:prstGeom>
        </p:spPr>
        <p:txBody>
          <a:bodyPr anchorCtr="0" anchor="t" bIns="46025" lIns="92075" spcFirstLastPara="1" rIns="92075" wrap="square" tIns="46025">
            <a:noAutofit/>
          </a:bodyPr>
          <a:lstStyle/>
          <a:p>
            <a:pPr indent="0" lvl="0" marL="0" rtl="0" algn="r">
              <a:spcBef>
                <a:spcPts val="0"/>
              </a:spcBef>
              <a:spcAft>
                <a:spcPts val="0"/>
              </a:spcAft>
              <a:buClr>
                <a:srgbClr val="FFFFFF"/>
              </a:buClr>
              <a:buSzPts val="1000"/>
              <a:buFont typeface="Arial"/>
              <a:buNone/>
            </a:pPr>
            <a:fld id="{00000000-1234-1234-1234-123412341234}" type="slidenum">
              <a:rPr lang="en-US"/>
              <a:t>‹#›</a:t>
            </a:fld>
            <a:endParaRPr>
              <a:solidFill>
                <a:schemeClr val="accent3"/>
              </a:solidFill>
              <a:latin typeface="Average"/>
              <a:ea typeface="Average"/>
              <a:cs typeface="Average"/>
              <a:sym typeface="Average"/>
            </a:endParaRPr>
          </a:p>
        </p:txBody>
      </p:sp>
      <p:graphicFrame>
        <p:nvGraphicFramePr>
          <p:cNvPr id="548" name="Google Shape;548;p55"/>
          <p:cNvGraphicFramePr/>
          <p:nvPr/>
        </p:nvGraphicFramePr>
        <p:xfrm>
          <a:off x="1403350" y="777478"/>
          <a:ext cx="3000000" cy="3000000"/>
        </p:xfrm>
        <a:graphic>
          <a:graphicData uri="http://schemas.openxmlformats.org/drawingml/2006/table">
            <a:tbl>
              <a:tblPr>
                <a:noFill/>
                <a:tableStyleId>{5D83C963-5B73-4EF7-BF7C-4C523AAF9F0E}</a:tableStyleId>
              </a:tblPr>
              <a:tblGrid>
                <a:gridCol w="1320800"/>
                <a:gridCol w="5280025"/>
              </a:tblGrid>
              <a:tr h="21312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Weeks</a:t>
                      </a:r>
                      <a:endParaRPr sz="1100">
                        <a:solidFill>
                          <a:srgbClr val="FFFFFF"/>
                        </a:solidFill>
                      </a:endParaRPr>
                    </a:p>
                  </a:txBody>
                  <a:tcPr marT="7150" marB="0" marR="9525" marL="952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Topics</a:t>
                      </a:r>
                      <a:endParaRPr sz="1100">
                        <a:solidFill>
                          <a:srgbClr val="FFFFFF"/>
                        </a:solidFill>
                      </a:endParaRPr>
                    </a:p>
                  </a:txBody>
                  <a:tcPr marT="7150" marB="0" marR="9525" marL="952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000000"/>
                        </a:buClr>
                        <a:buSzPts val="1400"/>
                        <a:buFont typeface="Arial"/>
                        <a:buNone/>
                      </a:pPr>
                      <a:r>
                        <a:rPr b="1" lang="en-US" strike="sngStrike">
                          <a:solidFill>
                            <a:srgbClr val="CCCCCC"/>
                          </a:solidFill>
                        </a:rPr>
                        <a:t>Introduction Java Runtime environments</a:t>
                      </a:r>
                      <a:endParaRPr b="1" strike="sngStrike">
                        <a:solidFill>
                          <a:srgbClr val="CCCCCC"/>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285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4800">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2</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FFFFFF"/>
                        </a:buClr>
                        <a:buSzPts val="1400"/>
                        <a:buFont typeface="Arial"/>
                        <a:buNone/>
                      </a:pPr>
                      <a:r>
                        <a:rPr b="1" lang="en-US">
                          <a:solidFill>
                            <a:srgbClr val="CACACA"/>
                          </a:solidFill>
                        </a:rPr>
                        <a:t>Object-oriented concept Packages and objects</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3</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Class and its members</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4</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Language Basics, Branching and Loop</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5</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000000"/>
                        </a:buClr>
                        <a:buSzPts val="1400"/>
                        <a:buFont typeface="Arial"/>
                        <a:buNone/>
                      </a:pPr>
                      <a:r>
                        <a:rPr b="1" lang="en-US">
                          <a:solidFill>
                            <a:srgbClr val="CACACA"/>
                          </a:solidFill>
                        </a:rPr>
                        <a:t>String and Number classes</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6</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FFFFFF"/>
                        </a:buClr>
                        <a:buSzPts val="1400"/>
                        <a:buFont typeface="Arial"/>
                        <a:buNone/>
                      </a:pPr>
                      <a:r>
                        <a:rPr b="1" lang="en-US">
                          <a:solidFill>
                            <a:srgbClr val="CACACA"/>
                          </a:solidFill>
                        </a:rPr>
                        <a:t>Arrays, Recursion</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7</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FFFFFF"/>
                        </a:buClr>
                        <a:buSzPts val="1400"/>
                        <a:buFont typeface="Arial"/>
                        <a:buNone/>
                      </a:pPr>
                      <a:r>
                        <a:rPr b="1" lang="en-US">
                          <a:solidFill>
                            <a:srgbClr val="CACACA"/>
                          </a:solidFill>
                        </a:rPr>
                        <a:t>Inheritance, Polymorphism, and Interfaces Abstract data type and Interfaces</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4800">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8</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Basic data structures ArrayList</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9</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CACACA"/>
                          </a:solidFill>
                        </a:rPr>
                        <a:t>HashMap Midterm Exam</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10</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400"/>
                        <a:buFont typeface="Arial"/>
                        <a:buNone/>
                      </a:pPr>
                      <a:r>
                        <a:rPr b="1" lang="en-US">
                          <a:solidFill>
                            <a:srgbClr val="CACACA"/>
                          </a:solidFill>
                        </a:rPr>
                        <a:t>Exception Handling, Streams and File I/O (1)</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11</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400"/>
                        <a:buFont typeface="Arial"/>
                        <a:buNone/>
                      </a:pPr>
                      <a:r>
                        <a:rPr b="1" lang="en-US">
                          <a:solidFill>
                            <a:srgbClr val="CACACA"/>
                          </a:solidFill>
                        </a:rPr>
                        <a:t>Streams and File I/O (2), Java Programming practice (1)</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12</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lnSpc>
                          <a:spcPct val="66666"/>
                        </a:lnSpc>
                        <a:spcBef>
                          <a:spcPts val="0"/>
                        </a:spcBef>
                        <a:spcAft>
                          <a:spcPts val="0"/>
                        </a:spcAft>
                        <a:buClr>
                          <a:srgbClr val="000000"/>
                        </a:buClr>
                        <a:buSzPts val="1400"/>
                        <a:buFont typeface="Arial"/>
                        <a:buNone/>
                      </a:pPr>
                      <a:r>
                        <a:rPr b="1" lang="en-US">
                          <a:solidFill>
                            <a:srgbClr val="CACACA"/>
                          </a:solidFill>
                        </a:rPr>
                        <a:t>Java Programming practice (2), Dynamic Data structure and Generics (1)</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13</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Dynamic Data structure and Generics (2) GUI and Event-driven Programming (1)</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4800">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14</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GUI and Event-driven Programming (2),  Concurrency (1)</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15</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lang="en-US">
                          <a:solidFill>
                            <a:srgbClr val="CACACA"/>
                          </a:solidFill>
                        </a:rPr>
                        <a:t>Concurrency (2) , Summary</a:t>
                      </a:r>
                      <a:r>
                        <a:rPr b="1" lang="en-US" sz="1400">
                          <a:solidFill>
                            <a:srgbClr val="CACACA"/>
                          </a:solidFill>
                        </a:rPr>
                        <a:t>	</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0597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16</a:t>
                      </a:r>
                      <a:endParaRPr sz="1100">
                        <a:solidFill>
                          <a:srgbClr val="CACACA"/>
                        </a:solidFill>
                      </a:endParaRPr>
                    </a:p>
                  </a:txBody>
                  <a:tcPr marT="0" marB="0" marR="68575" marL="68575" anchor="ctr">
                    <a:lnL cap="flat" cmpd="sng" w="12700">
                      <a:solidFill>
                        <a:srgbClr val="37474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37474F"/>
                      </a:solidFill>
                      <a:prstDash val="solid"/>
                      <a:round/>
                      <a:headEnd len="sm" w="sm" type="none"/>
                      <a:tailEnd len="sm" w="sm" type="none"/>
                    </a:lnB>
                  </a:tcPr>
                </a:tc>
                <a:tc>
                  <a:txBody>
                    <a:bodyPr/>
                    <a:lstStyle/>
                    <a:p>
                      <a:pPr indent="0" lvl="0" marL="0" marR="0" rtl="0" algn="l">
                        <a:lnSpc>
                          <a:spcPct val="66666"/>
                        </a:lnSpc>
                        <a:spcBef>
                          <a:spcPts val="0"/>
                        </a:spcBef>
                        <a:spcAft>
                          <a:spcPts val="0"/>
                        </a:spcAft>
                        <a:buClr>
                          <a:srgbClr val="000000"/>
                        </a:buClr>
                        <a:buSzPts val="1400"/>
                        <a:buFont typeface="Arial"/>
                        <a:buNone/>
                      </a:pPr>
                      <a:r>
                        <a:rPr b="1" i="0" lang="en-US" sz="1400" u="none" cap="none" strike="noStrike">
                          <a:solidFill>
                            <a:srgbClr val="CACACA"/>
                          </a:solidFill>
                          <a:latin typeface="Arial"/>
                          <a:ea typeface="Arial"/>
                          <a:cs typeface="Arial"/>
                          <a:sym typeface="Arial"/>
                        </a:rPr>
                        <a:t>Final</a:t>
                      </a:r>
                      <a:endParaRPr sz="1100">
                        <a:solidFill>
                          <a:srgbClr val="CACACA"/>
                        </a:solidFill>
                      </a:endParaRPr>
                    </a:p>
                  </a:txBody>
                  <a:tcPr marT="0" marB="0" marR="68575" marL="68575" anchor="ctr">
                    <a:lnL cap="flat" cmpd="sng" w="19050">
                      <a:solidFill>
                        <a:srgbClr val="FFFFFF"/>
                      </a:solidFill>
                      <a:prstDash val="solid"/>
                      <a:round/>
                      <a:headEnd len="sm" w="sm" type="none"/>
                      <a:tailEnd len="sm" w="sm" type="none"/>
                    </a:lnL>
                    <a:lnR cap="flat" cmpd="sng" w="12700">
                      <a:solidFill>
                        <a:srgbClr val="37474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37474F"/>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JC Nam, </a:t>
            </a:r>
            <a:r>
              <a:rPr lang="en-US" u="sng">
                <a:solidFill>
                  <a:schemeClr val="hlink"/>
                </a:solidFill>
                <a:hlinkClick r:id="rId3"/>
              </a:rPr>
              <a:t>jcnam@hadong.edu</a:t>
            </a:r>
            <a:r>
              <a:rPr lang="en-US"/>
              <a:t>, </a:t>
            </a:r>
            <a:r>
              <a:rPr lang="en-US" u="sng">
                <a:solidFill>
                  <a:schemeClr val="hlink"/>
                </a:solidFill>
                <a:hlinkClick r:id="rId4"/>
              </a:rPr>
              <a:t>https://lifove.github.io</a:t>
            </a:r>
            <a:r>
              <a:rPr lang="en-US"/>
              <a:t> </a:t>
            </a:r>
            <a:endParaRPr/>
          </a:p>
        </p:txBody>
      </p:sp>
      <p:sp>
        <p:nvSpPr>
          <p:cNvPr id="554" name="Google Shape;554;p5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55" name="Google Shape;555;p56"/>
          <p:cNvPicPr preferRelativeResize="0"/>
          <p:nvPr/>
        </p:nvPicPr>
        <p:blipFill>
          <a:blip r:embed="rId5">
            <a:alphaModFix/>
          </a:blip>
          <a:stretch>
            <a:fillRect/>
          </a:stretch>
        </p:blipFill>
        <p:spPr>
          <a:xfrm>
            <a:off x="812550" y="4355413"/>
            <a:ext cx="334525" cy="355425"/>
          </a:xfrm>
          <a:prstGeom prst="rect">
            <a:avLst/>
          </a:prstGeom>
          <a:noFill/>
          <a:ln>
            <a:noFill/>
          </a:ln>
        </p:spPr>
      </p:pic>
      <p:sp>
        <p:nvSpPr>
          <p:cNvPr id="556" name="Google Shape;556;p56"/>
          <p:cNvSpPr txBox="1"/>
          <p:nvPr/>
        </p:nvSpPr>
        <p:spPr>
          <a:xfrm>
            <a:off x="1147075" y="1073675"/>
            <a:ext cx="7819500" cy="17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F2CC"/>
                </a:solidFill>
                <a:latin typeface="Oswald"/>
                <a:ea typeface="Oswald"/>
                <a:cs typeface="Oswald"/>
                <a:sym typeface="Oswald"/>
              </a:rPr>
              <a:t>TODOs for L04: How does a java program work?</a:t>
            </a:r>
            <a:br>
              <a:rPr lang="en-US" sz="2200">
                <a:solidFill>
                  <a:srgbClr val="FFFFFF"/>
                </a:solidFill>
                <a:latin typeface="Oswald"/>
                <a:ea typeface="Oswald"/>
                <a:cs typeface="Oswald"/>
                <a:sym typeface="Oswald"/>
              </a:rPr>
            </a:br>
            <a:r>
              <a:rPr lang="en-US" sz="1700">
                <a:solidFill>
                  <a:schemeClr val="dk1"/>
                </a:solidFill>
                <a:latin typeface="Oswald"/>
                <a:ea typeface="Oswald"/>
                <a:cs typeface="Oswald"/>
                <a:sym typeface="Oswald"/>
              </a:rPr>
              <a:t>Read </a:t>
            </a:r>
            <a:r>
              <a:rPr lang="en-US" sz="1700" u="sng">
                <a:solidFill>
                  <a:schemeClr val="hlink"/>
                </a:solidFill>
                <a:latin typeface="Oswald"/>
                <a:ea typeface="Oswald"/>
                <a:cs typeface="Oswald"/>
                <a:sym typeface="Oswald"/>
                <a:hlinkClick r:id="rId6"/>
              </a:rPr>
              <a:t>https://docs.oracle.com/javase/tutorial/getStarted/intro/index.html</a:t>
            </a:r>
            <a:r>
              <a:rPr lang="en-US" sz="1700">
                <a:solidFill>
                  <a:schemeClr val="dk1"/>
                </a:solidFill>
                <a:latin typeface="Oswald"/>
                <a:ea typeface="Oswald"/>
                <a:cs typeface="Oswald"/>
                <a:sym typeface="Oswald"/>
              </a:rPr>
              <a:t> </a:t>
            </a:r>
            <a:endParaRPr>
              <a:solidFill>
                <a:schemeClr val="dk1"/>
              </a:solidFill>
              <a:latin typeface="Oswald"/>
              <a:ea typeface="Oswald"/>
              <a:cs typeface="Oswald"/>
              <a:sym typeface="Oswald"/>
            </a:endParaRPr>
          </a:p>
          <a:p>
            <a:pPr indent="0" lvl="0" marL="0" rtl="0" algn="l">
              <a:spcBef>
                <a:spcPts val="0"/>
              </a:spcBef>
              <a:spcAft>
                <a:spcPts val="0"/>
              </a:spcAft>
              <a:buNone/>
            </a:pPr>
            <a:r>
              <a:rPr lang="en-US" sz="1700">
                <a:solidFill>
                  <a:srgbClr val="FFFFFF"/>
                </a:solidFill>
                <a:latin typeface="Oswald"/>
                <a:ea typeface="Oswald"/>
                <a:cs typeface="Oswald"/>
                <a:sym typeface="Oswald"/>
              </a:rPr>
              <a:t>Read the textbook: Ch.1.1 ~ 1.6</a:t>
            </a:r>
            <a:endParaRPr>
              <a:solidFill>
                <a:srgbClr val="FFFFFF"/>
              </a:solidFill>
              <a:latin typeface="Oswald"/>
              <a:ea typeface="Oswald"/>
              <a:cs typeface="Oswald"/>
              <a:sym typeface="Oswald"/>
            </a:endParaRPr>
          </a:p>
          <a:p>
            <a:pPr indent="0" lvl="0" marL="0" rtl="0" algn="l">
              <a:spcBef>
                <a:spcPts val="0"/>
              </a:spcBef>
              <a:spcAft>
                <a:spcPts val="0"/>
              </a:spcAft>
              <a:buNone/>
            </a:pPr>
            <a:r>
              <a:t/>
            </a:r>
            <a:endParaRPr sz="1700">
              <a:solidFill>
                <a:srgbClr val="FFFFFF"/>
              </a:solidFill>
              <a:latin typeface="Oswald"/>
              <a:ea typeface="Oswald"/>
              <a:cs typeface="Oswald"/>
              <a:sym typeface="Oswald"/>
            </a:endParaRPr>
          </a:p>
          <a:p>
            <a:pPr indent="0" lvl="0" marL="0" rtl="0" algn="l">
              <a:spcBef>
                <a:spcPts val="0"/>
              </a:spcBef>
              <a:spcAft>
                <a:spcPts val="0"/>
              </a:spcAft>
              <a:buNone/>
            </a:pPr>
            <a:r>
              <a:t/>
            </a:r>
            <a:endParaRPr sz="2200">
              <a:solidFill>
                <a:srgbClr val="FFFFFF"/>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Object-Oriented Concept</a:t>
            </a:r>
            <a:endParaRPr/>
          </a:p>
          <a:p>
            <a:pPr indent="0" lvl="0" marL="0" rtl="0" algn="ctr">
              <a:spcBef>
                <a:spcPts val="0"/>
              </a:spcBef>
              <a:spcAft>
                <a:spcPts val="0"/>
              </a:spcAft>
              <a:buNone/>
            </a:pPr>
            <a:r>
              <a:rPr lang="en-US" sz="1500" u="sng">
                <a:solidFill>
                  <a:schemeClr val="hlink"/>
                </a:solidFill>
                <a:hlinkClick r:id="rId3"/>
              </a:rPr>
              <a:t>https://docs.oracle.com/javase/tutorial/java/concepts/index.html</a:t>
            </a:r>
            <a:endParaRPr sz="1500"/>
          </a:p>
          <a:p>
            <a:pPr indent="0" lvl="0" marL="0" rtl="0" algn="ctr">
              <a:spcBef>
                <a:spcPts val="0"/>
              </a:spcBef>
              <a:spcAft>
                <a:spcPts val="0"/>
              </a:spcAft>
              <a:buNone/>
            </a:pPr>
            <a:r>
              <a:rPr lang="en-US" sz="1500"/>
              <a:t>Textbook: Ch9.1-9.3 (p.346~353) </a:t>
            </a:r>
            <a:endParaRPr sz="1500"/>
          </a:p>
        </p:txBody>
      </p:sp>
      <p:sp>
        <p:nvSpPr>
          <p:cNvPr id="148" name="Google Shape;148;p3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Object-oriented Programming Concept</a:t>
            </a:r>
            <a:endParaRPr/>
          </a:p>
        </p:txBody>
      </p:sp>
      <p:sp>
        <p:nvSpPr>
          <p:cNvPr id="154" name="Google Shape;154;p32"/>
          <p:cNvSpPr/>
          <p:nvPr/>
        </p:nvSpPr>
        <p:spPr>
          <a:xfrm>
            <a:off x="3493600" y="1994125"/>
            <a:ext cx="2087100" cy="1560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Oswald"/>
                <a:ea typeface="Oswald"/>
                <a:cs typeface="Oswald"/>
                <a:sym typeface="Oswald"/>
              </a:rPr>
              <a:t>Object-oriented     program</a:t>
            </a:r>
            <a:endParaRPr>
              <a:latin typeface="Oswald"/>
              <a:ea typeface="Oswald"/>
              <a:cs typeface="Oswald"/>
              <a:sym typeface="Oswald"/>
            </a:endParaRPr>
          </a:p>
        </p:txBody>
      </p:sp>
      <p:sp>
        <p:nvSpPr>
          <p:cNvPr id="155" name="Google Shape;155;p32"/>
          <p:cNvSpPr/>
          <p:nvPr/>
        </p:nvSpPr>
        <p:spPr>
          <a:xfrm>
            <a:off x="2367300" y="1079675"/>
            <a:ext cx="1291500" cy="1157100"/>
          </a:xfrm>
          <a:prstGeom prst="flowChartConnector">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Oswald"/>
                <a:ea typeface="Oswald"/>
                <a:cs typeface="Oswald"/>
                <a:sym typeface="Oswald"/>
              </a:rPr>
              <a:t>Objects</a:t>
            </a:r>
            <a:endParaRPr b="1">
              <a:latin typeface="Oswald"/>
              <a:ea typeface="Oswald"/>
              <a:cs typeface="Oswald"/>
              <a:sym typeface="Oswald"/>
            </a:endParaRPr>
          </a:p>
        </p:txBody>
      </p:sp>
      <p:sp>
        <p:nvSpPr>
          <p:cNvPr id="156" name="Google Shape;156;p32"/>
          <p:cNvSpPr/>
          <p:nvPr/>
        </p:nvSpPr>
        <p:spPr>
          <a:xfrm>
            <a:off x="1516225" y="2571750"/>
            <a:ext cx="1531800" cy="1157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swald"/>
                <a:ea typeface="Oswald"/>
                <a:cs typeface="Oswald"/>
                <a:sym typeface="Oswald"/>
              </a:rPr>
              <a:t>Inheritance</a:t>
            </a:r>
            <a:endParaRPr>
              <a:latin typeface="Oswald"/>
              <a:ea typeface="Oswald"/>
              <a:cs typeface="Oswald"/>
              <a:sym typeface="Oswald"/>
            </a:endParaRPr>
          </a:p>
        </p:txBody>
      </p:sp>
      <p:sp>
        <p:nvSpPr>
          <p:cNvPr id="157" name="Google Shape;157;p32"/>
          <p:cNvSpPr/>
          <p:nvPr/>
        </p:nvSpPr>
        <p:spPr>
          <a:xfrm>
            <a:off x="5217750" y="1079675"/>
            <a:ext cx="1291500" cy="1157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Oswald"/>
                <a:ea typeface="Oswald"/>
                <a:cs typeface="Oswald"/>
                <a:sym typeface="Oswald"/>
              </a:rPr>
              <a:t>Classes </a:t>
            </a:r>
            <a:endParaRPr>
              <a:latin typeface="Oswald"/>
              <a:ea typeface="Oswald"/>
              <a:cs typeface="Oswald"/>
              <a:sym typeface="Oswald"/>
            </a:endParaRPr>
          </a:p>
        </p:txBody>
      </p:sp>
      <p:sp>
        <p:nvSpPr>
          <p:cNvPr id="158" name="Google Shape;158;p32"/>
          <p:cNvSpPr/>
          <p:nvPr/>
        </p:nvSpPr>
        <p:spPr>
          <a:xfrm>
            <a:off x="6026275" y="2484700"/>
            <a:ext cx="1392300" cy="1157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swald"/>
                <a:ea typeface="Oswald"/>
                <a:cs typeface="Oswald"/>
                <a:sym typeface="Oswald"/>
              </a:rPr>
              <a:t>Packages</a:t>
            </a:r>
            <a:endParaRPr/>
          </a:p>
        </p:txBody>
      </p:sp>
      <p:sp>
        <p:nvSpPr>
          <p:cNvPr id="159" name="Google Shape;159;p32"/>
          <p:cNvSpPr/>
          <p:nvPr/>
        </p:nvSpPr>
        <p:spPr>
          <a:xfrm>
            <a:off x="3757000" y="3728850"/>
            <a:ext cx="1531800" cy="11571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Oswald"/>
                <a:ea typeface="Oswald"/>
                <a:cs typeface="Oswald"/>
                <a:sym typeface="Oswald"/>
              </a:rPr>
              <a:t>Interfaces</a:t>
            </a:r>
            <a:endParaRPr/>
          </a:p>
        </p:txBody>
      </p:sp>
      <p:cxnSp>
        <p:nvCxnSpPr>
          <p:cNvPr id="160" name="Google Shape;160;p32"/>
          <p:cNvCxnSpPr>
            <a:stCxn id="155" idx="5"/>
            <a:endCxn id="154" idx="1"/>
          </p:cNvCxnSpPr>
          <p:nvPr/>
        </p:nvCxnSpPr>
        <p:spPr>
          <a:xfrm>
            <a:off x="3469664" y="2067322"/>
            <a:ext cx="329700" cy="15540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32"/>
          <p:cNvCxnSpPr/>
          <p:nvPr/>
        </p:nvCxnSpPr>
        <p:spPr>
          <a:xfrm flipH="1" rot="10800000">
            <a:off x="3048025" y="3017200"/>
            <a:ext cx="526800" cy="921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32"/>
          <p:cNvCxnSpPr>
            <a:stCxn id="159" idx="0"/>
            <a:endCxn id="154" idx="4"/>
          </p:cNvCxnSpPr>
          <p:nvPr/>
        </p:nvCxnSpPr>
        <p:spPr>
          <a:xfrm flipH="1" rot="10800000">
            <a:off x="4522900" y="3554550"/>
            <a:ext cx="14400" cy="1743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32"/>
          <p:cNvCxnSpPr>
            <a:stCxn id="157" idx="3"/>
            <a:endCxn id="154" idx="7"/>
          </p:cNvCxnSpPr>
          <p:nvPr/>
        </p:nvCxnSpPr>
        <p:spPr>
          <a:xfrm flipH="1">
            <a:off x="5275186" y="2067322"/>
            <a:ext cx="131700" cy="1554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32"/>
          <p:cNvCxnSpPr>
            <a:stCxn id="158" idx="2"/>
            <a:endCxn id="154" idx="6"/>
          </p:cNvCxnSpPr>
          <p:nvPr/>
        </p:nvCxnSpPr>
        <p:spPr>
          <a:xfrm rot="10800000">
            <a:off x="5580775" y="2774350"/>
            <a:ext cx="445500" cy="28890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3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p:nvPr/>
        </p:nvSpPr>
        <p:spPr>
          <a:xfrm>
            <a:off x="3547875" y="2024175"/>
            <a:ext cx="2700600" cy="2700600"/>
          </a:xfrm>
          <a:prstGeom prst="ellipse">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Objects in Java</a:t>
            </a:r>
            <a:endParaRPr/>
          </a:p>
        </p:txBody>
      </p:sp>
      <p:sp>
        <p:nvSpPr>
          <p:cNvPr id="173" name="Google Shape;173;p3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174" name="Google Shape;174;p33"/>
          <p:cNvSpPr txBox="1"/>
          <p:nvPr>
            <p:ph idx="1" type="body"/>
          </p:nvPr>
        </p:nvSpPr>
        <p:spPr>
          <a:xfrm>
            <a:off x="311700" y="1152475"/>
            <a:ext cx="4281900" cy="844800"/>
          </a:xfrm>
          <a:prstGeom prst="rect">
            <a:avLst/>
          </a:prstGeom>
          <a:ln>
            <a:noFill/>
          </a:ln>
        </p:spPr>
        <p:txBody>
          <a:bodyPr anchorCtr="0" anchor="t" bIns="91425" lIns="91425" spcFirstLastPara="1" rIns="91425" wrap="square" tIns="91425">
            <a:noAutofit/>
          </a:bodyPr>
          <a:lstStyle/>
          <a:p>
            <a:pPr indent="-361950" lvl="0" marL="457200" marR="0" rtl="0" algn="l">
              <a:lnSpc>
                <a:spcPct val="115000"/>
              </a:lnSpc>
              <a:spcBef>
                <a:spcPts val="0"/>
              </a:spcBef>
              <a:spcAft>
                <a:spcPts val="0"/>
              </a:spcAft>
              <a:buClr>
                <a:schemeClr val="accent3"/>
              </a:buClr>
              <a:buSzPts val="2100"/>
              <a:buFont typeface="Average"/>
              <a:buChar char="●"/>
            </a:pPr>
            <a:r>
              <a:rPr lang="en-US"/>
              <a:t>State ⇒ </a:t>
            </a:r>
            <a:r>
              <a:rPr lang="en-US">
                <a:solidFill>
                  <a:srgbClr val="FFF2CC"/>
                </a:solidFill>
              </a:rPr>
              <a:t>Fields </a:t>
            </a:r>
            <a:r>
              <a:rPr lang="en-US"/>
              <a:t>in Java</a:t>
            </a:r>
            <a:endParaRPr/>
          </a:p>
          <a:p>
            <a:pPr indent="-361950" lvl="0" marL="457200" marR="0" rtl="0" algn="l">
              <a:lnSpc>
                <a:spcPct val="115000"/>
              </a:lnSpc>
              <a:spcBef>
                <a:spcPts val="0"/>
              </a:spcBef>
              <a:spcAft>
                <a:spcPts val="0"/>
              </a:spcAft>
              <a:buSzPts val="2100"/>
              <a:buChar char="●"/>
            </a:pPr>
            <a:r>
              <a:rPr lang="en-US"/>
              <a:t>Behavior ⇒ </a:t>
            </a:r>
            <a:r>
              <a:rPr lang="en-US">
                <a:solidFill>
                  <a:srgbClr val="FFF2CC"/>
                </a:solidFill>
              </a:rPr>
              <a:t>Methods</a:t>
            </a:r>
            <a:r>
              <a:rPr lang="en-US"/>
              <a:t> in Java</a:t>
            </a:r>
            <a:endParaRPr/>
          </a:p>
        </p:txBody>
      </p:sp>
      <p:sp>
        <p:nvSpPr>
          <p:cNvPr id="175" name="Google Shape;175;p33"/>
          <p:cNvSpPr/>
          <p:nvPr/>
        </p:nvSpPr>
        <p:spPr>
          <a:xfrm>
            <a:off x="3656925" y="2133225"/>
            <a:ext cx="2482500" cy="248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3"/>
          <p:cNvSpPr/>
          <p:nvPr/>
        </p:nvSpPr>
        <p:spPr>
          <a:xfrm>
            <a:off x="4240425" y="2716725"/>
            <a:ext cx="1315500" cy="13155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33"/>
          <p:cNvCxnSpPr>
            <a:stCxn id="175" idx="0"/>
            <a:endCxn id="176" idx="0"/>
          </p:cNvCxnSpPr>
          <p:nvPr/>
        </p:nvCxnSpPr>
        <p:spPr>
          <a:xfrm>
            <a:off x="4898175" y="2133225"/>
            <a:ext cx="0" cy="583500"/>
          </a:xfrm>
          <a:prstGeom prst="straightConnector1">
            <a:avLst/>
          </a:prstGeom>
          <a:noFill/>
          <a:ln cap="flat" cmpd="sng" w="9525">
            <a:solidFill>
              <a:schemeClr val="dk2"/>
            </a:solidFill>
            <a:prstDash val="dash"/>
            <a:round/>
            <a:headEnd len="med" w="med" type="none"/>
            <a:tailEnd len="med" w="med" type="none"/>
          </a:ln>
        </p:spPr>
      </p:cxnSp>
      <p:cxnSp>
        <p:nvCxnSpPr>
          <p:cNvPr id="178" name="Google Shape;178;p33"/>
          <p:cNvCxnSpPr>
            <a:stCxn id="175" idx="7"/>
            <a:endCxn id="176" idx="7"/>
          </p:cNvCxnSpPr>
          <p:nvPr/>
        </p:nvCxnSpPr>
        <p:spPr>
          <a:xfrm flipH="1">
            <a:off x="5363371" y="2496779"/>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179" name="Google Shape;179;p33"/>
          <p:cNvCxnSpPr>
            <a:stCxn id="175" idx="6"/>
            <a:endCxn id="176" idx="6"/>
          </p:cNvCxnSpPr>
          <p:nvPr/>
        </p:nvCxnSpPr>
        <p:spPr>
          <a:xfrm rot="10800000">
            <a:off x="5555925" y="3374475"/>
            <a:ext cx="583500" cy="0"/>
          </a:xfrm>
          <a:prstGeom prst="straightConnector1">
            <a:avLst/>
          </a:prstGeom>
          <a:noFill/>
          <a:ln cap="flat" cmpd="sng" w="9525">
            <a:solidFill>
              <a:schemeClr val="dk2"/>
            </a:solidFill>
            <a:prstDash val="dash"/>
            <a:round/>
            <a:headEnd len="med" w="med" type="none"/>
            <a:tailEnd len="med" w="med" type="none"/>
          </a:ln>
        </p:spPr>
      </p:cxnSp>
      <p:cxnSp>
        <p:nvCxnSpPr>
          <p:cNvPr id="180" name="Google Shape;180;p33"/>
          <p:cNvCxnSpPr>
            <a:stCxn id="175" idx="1"/>
            <a:endCxn id="176" idx="1"/>
          </p:cNvCxnSpPr>
          <p:nvPr/>
        </p:nvCxnSpPr>
        <p:spPr>
          <a:xfrm>
            <a:off x="4020479" y="2496779"/>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181" name="Google Shape;181;p33"/>
          <p:cNvCxnSpPr>
            <a:stCxn id="175" idx="2"/>
            <a:endCxn id="176" idx="2"/>
          </p:cNvCxnSpPr>
          <p:nvPr/>
        </p:nvCxnSpPr>
        <p:spPr>
          <a:xfrm>
            <a:off x="3656925" y="3374475"/>
            <a:ext cx="583500" cy="0"/>
          </a:xfrm>
          <a:prstGeom prst="straightConnector1">
            <a:avLst/>
          </a:prstGeom>
          <a:noFill/>
          <a:ln cap="flat" cmpd="sng" w="9525">
            <a:solidFill>
              <a:schemeClr val="dk2"/>
            </a:solidFill>
            <a:prstDash val="dash"/>
            <a:round/>
            <a:headEnd len="med" w="med" type="none"/>
            <a:tailEnd len="med" w="med" type="none"/>
          </a:ln>
        </p:spPr>
      </p:cxnSp>
      <p:cxnSp>
        <p:nvCxnSpPr>
          <p:cNvPr id="182" name="Google Shape;182;p33"/>
          <p:cNvCxnSpPr>
            <a:stCxn id="175" idx="3"/>
            <a:endCxn id="176" idx="3"/>
          </p:cNvCxnSpPr>
          <p:nvPr/>
        </p:nvCxnSpPr>
        <p:spPr>
          <a:xfrm flipH="1" rot="10800000">
            <a:off x="4020479" y="3839671"/>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183" name="Google Shape;183;p33"/>
          <p:cNvCxnSpPr>
            <a:stCxn id="175" idx="4"/>
            <a:endCxn id="176" idx="4"/>
          </p:cNvCxnSpPr>
          <p:nvPr/>
        </p:nvCxnSpPr>
        <p:spPr>
          <a:xfrm rot="10800000">
            <a:off x="4898175" y="4032225"/>
            <a:ext cx="0" cy="583500"/>
          </a:xfrm>
          <a:prstGeom prst="straightConnector1">
            <a:avLst/>
          </a:prstGeom>
          <a:noFill/>
          <a:ln cap="flat" cmpd="sng" w="9525">
            <a:solidFill>
              <a:schemeClr val="dk2"/>
            </a:solidFill>
            <a:prstDash val="dash"/>
            <a:round/>
            <a:headEnd len="med" w="med" type="none"/>
            <a:tailEnd len="med" w="med" type="none"/>
          </a:ln>
        </p:spPr>
      </p:cxnSp>
      <p:cxnSp>
        <p:nvCxnSpPr>
          <p:cNvPr id="184" name="Google Shape;184;p33"/>
          <p:cNvCxnSpPr>
            <a:stCxn id="175" idx="5"/>
            <a:endCxn id="176" idx="5"/>
          </p:cNvCxnSpPr>
          <p:nvPr/>
        </p:nvCxnSpPr>
        <p:spPr>
          <a:xfrm rot="10800000">
            <a:off x="5363371" y="3839671"/>
            <a:ext cx="412500" cy="412500"/>
          </a:xfrm>
          <a:prstGeom prst="straightConnector1">
            <a:avLst/>
          </a:prstGeom>
          <a:noFill/>
          <a:ln cap="flat" cmpd="sng" w="9525">
            <a:solidFill>
              <a:schemeClr val="dk2"/>
            </a:solidFill>
            <a:prstDash val="dash"/>
            <a:round/>
            <a:headEnd len="med" w="med" type="none"/>
            <a:tailEnd len="med" w="med" type="none"/>
          </a:ln>
        </p:spPr>
      </p:cxnSp>
      <p:sp>
        <p:nvSpPr>
          <p:cNvPr id="185" name="Google Shape;185;p33"/>
          <p:cNvSpPr txBox="1"/>
          <p:nvPr/>
        </p:nvSpPr>
        <p:spPr>
          <a:xfrm>
            <a:off x="2008775" y="3105650"/>
            <a:ext cx="11112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Methods</a:t>
            </a:r>
            <a:br>
              <a:rPr lang="en-US">
                <a:solidFill>
                  <a:srgbClr val="FFFFFF"/>
                </a:solidFill>
                <a:latin typeface="Average"/>
                <a:ea typeface="Average"/>
                <a:cs typeface="Average"/>
                <a:sym typeface="Average"/>
              </a:rPr>
            </a:br>
            <a:r>
              <a:rPr lang="en-US">
                <a:solidFill>
                  <a:srgbClr val="FFFFFF"/>
                </a:solidFill>
                <a:latin typeface="Average"/>
                <a:ea typeface="Average"/>
                <a:cs typeface="Average"/>
                <a:sym typeface="Average"/>
              </a:rPr>
              <a:t>(Behavior)</a:t>
            </a:r>
            <a:endParaRPr>
              <a:solidFill>
                <a:srgbClr val="FFFFFF"/>
              </a:solidFill>
              <a:latin typeface="Average"/>
              <a:ea typeface="Average"/>
              <a:cs typeface="Average"/>
              <a:sym typeface="Average"/>
            </a:endParaRPr>
          </a:p>
        </p:txBody>
      </p:sp>
      <p:cxnSp>
        <p:nvCxnSpPr>
          <p:cNvPr id="186" name="Google Shape;186;p33"/>
          <p:cNvCxnSpPr>
            <a:stCxn id="185" idx="3"/>
            <a:endCxn id="171" idx="2"/>
          </p:cNvCxnSpPr>
          <p:nvPr/>
        </p:nvCxnSpPr>
        <p:spPr>
          <a:xfrm>
            <a:off x="3119975" y="3355400"/>
            <a:ext cx="427800" cy="19200"/>
          </a:xfrm>
          <a:prstGeom prst="straightConnector1">
            <a:avLst/>
          </a:prstGeom>
          <a:noFill/>
          <a:ln cap="flat" cmpd="sng" w="19050">
            <a:solidFill>
              <a:srgbClr val="FFFFFF"/>
            </a:solidFill>
            <a:prstDash val="dash"/>
            <a:round/>
            <a:headEnd len="med" w="med" type="none"/>
            <a:tailEnd len="med" w="med" type="none"/>
          </a:ln>
        </p:spPr>
      </p:cxnSp>
      <p:sp>
        <p:nvSpPr>
          <p:cNvPr id="187" name="Google Shape;187;p33"/>
          <p:cNvSpPr/>
          <p:nvPr/>
        </p:nvSpPr>
        <p:spPr>
          <a:xfrm>
            <a:off x="4630625" y="2984850"/>
            <a:ext cx="196500" cy="2394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p:nvPr/>
        </p:nvSpPr>
        <p:spPr>
          <a:xfrm>
            <a:off x="5139800" y="3215275"/>
            <a:ext cx="159300" cy="159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p:nvPr/>
        </p:nvSpPr>
        <p:spPr>
          <a:xfrm>
            <a:off x="4658500" y="3642675"/>
            <a:ext cx="196500" cy="169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p:nvPr/>
        </p:nvSpPr>
        <p:spPr>
          <a:xfrm>
            <a:off x="5039450" y="3479225"/>
            <a:ext cx="239400" cy="239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p:nvPr/>
        </p:nvSpPr>
        <p:spPr>
          <a:xfrm>
            <a:off x="4481975" y="3326750"/>
            <a:ext cx="196500" cy="196500"/>
          </a:xfrm>
          <a:prstGeom prst="plaque">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4985550" y="2960675"/>
            <a:ext cx="239436" cy="18414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txBox="1"/>
          <p:nvPr/>
        </p:nvSpPr>
        <p:spPr>
          <a:xfrm>
            <a:off x="6616075" y="2550000"/>
            <a:ext cx="8019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Fields</a:t>
            </a:r>
            <a:br>
              <a:rPr lang="en-US">
                <a:solidFill>
                  <a:srgbClr val="FFFFFF"/>
                </a:solidFill>
                <a:latin typeface="Average"/>
                <a:ea typeface="Average"/>
                <a:cs typeface="Average"/>
                <a:sym typeface="Average"/>
              </a:rPr>
            </a:br>
            <a:r>
              <a:rPr lang="en-US">
                <a:solidFill>
                  <a:srgbClr val="FFFFFF"/>
                </a:solidFill>
                <a:latin typeface="Average"/>
                <a:ea typeface="Average"/>
                <a:cs typeface="Average"/>
                <a:sym typeface="Average"/>
              </a:rPr>
              <a:t>(State)</a:t>
            </a:r>
            <a:endParaRPr>
              <a:solidFill>
                <a:srgbClr val="FFFFFF"/>
              </a:solidFill>
              <a:latin typeface="Average"/>
              <a:ea typeface="Average"/>
              <a:cs typeface="Average"/>
              <a:sym typeface="Average"/>
            </a:endParaRPr>
          </a:p>
        </p:txBody>
      </p:sp>
      <p:cxnSp>
        <p:nvCxnSpPr>
          <p:cNvPr id="194" name="Google Shape;194;p33"/>
          <p:cNvCxnSpPr>
            <a:stCxn id="195" idx="6"/>
            <a:endCxn id="193" idx="1"/>
          </p:cNvCxnSpPr>
          <p:nvPr/>
        </p:nvCxnSpPr>
        <p:spPr>
          <a:xfrm flipH="1" rot="10800000">
            <a:off x="5616367" y="2799675"/>
            <a:ext cx="999600" cy="574800"/>
          </a:xfrm>
          <a:prstGeom prst="straightConnector1">
            <a:avLst/>
          </a:prstGeom>
          <a:noFill/>
          <a:ln cap="flat" cmpd="sng" w="19050">
            <a:solidFill>
              <a:srgbClr val="FFFFFF"/>
            </a:solidFill>
            <a:prstDash val="dash"/>
            <a:round/>
            <a:headEnd len="med" w="med" type="none"/>
            <a:tailEnd len="med" w="med" type="none"/>
          </a:ln>
        </p:spPr>
      </p:cxnSp>
      <p:sp>
        <p:nvSpPr>
          <p:cNvPr id="195" name="Google Shape;195;p33"/>
          <p:cNvSpPr/>
          <p:nvPr/>
        </p:nvSpPr>
        <p:spPr>
          <a:xfrm>
            <a:off x="4179967" y="2656275"/>
            <a:ext cx="1436400" cy="1436400"/>
          </a:xfrm>
          <a:prstGeom prst="ellipse">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txBox="1"/>
          <p:nvPr/>
        </p:nvSpPr>
        <p:spPr>
          <a:xfrm>
            <a:off x="3685175" y="4629650"/>
            <a:ext cx="23982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FFFFFF"/>
                </a:solidFill>
                <a:latin typeface="Average"/>
                <a:ea typeface="Average"/>
                <a:cs typeface="Average"/>
                <a:sym typeface="Average"/>
              </a:rPr>
              <a:t>A software object</a:t>
            </a:r>
            <a:endParaRPr b="1" sz="1700">
              <a:solidFill>
                <a:srgbClr val="FFFFFF"/>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Objects in Java</a:t>
            </a:r>
            <a:endParaRPr/>
          </a:p>
        </p:txBody>
      </p:sp>
      <p:sp>
        <p:nvSpPr>
          <p:cNvPr id="203" name="Google Shape;203;p3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204" name="Google Shape;204;p34"/>
          <p:cNvSpPr txBox="1"/>
          <p:nvPr>
            <p:ph idx="1" type="body"/>
          </p:nvPr>
        </p:nvSpPr>
        <p:spPr>
          <a:xfrm>
            <a:off x="311700" y="1152475"/>
            <a:ext cx="4281900" cy="844800"/>
          </a:xfrm>
          <a:prstGeom prst="rect">
            <a:avLst/>
          </a:prstGeom>
          <a:ln>
            <a:noFill/>
          </a:ln>
        </p:spPr>
        <p:txBody>
          <a:bodyPr anchorCtr="0" anchor="t" bIns="91425" lIns="91425" spcFirstLastPara="1" rIns="91425" wrap="square" tIns="91425">
            <a:noAutofit/>
          </a:bodyPr>
          <a:lstStyle/>
          <a:p>
            <a:pPr indent="-361950" lvl="0" marL="457200" marR="0" rtl="0" algn="l">
              <a:lnSpc>
                <a:spcPct val="115000"/>
              </a:lnSpc>
              <a:spcBef>
                <a:spcPts val="0"/>
              </a:spcBef>
              <a:spcAft>
                <a:spcPts val="0"/>
              </a:spcAft>
              <a:buClr>
                <a:schemeClr val="accent3"/>
              </a:buClr>
              <a:buSzPts val="2100"/>
              <a:buFont typeface="Average"/>
              <a:buChar char="●"/>
            </a:pPr>
            <a:r>
              <a:rPr lang="en-US"/>
              <a:t>State ⇒ </a:t>
            </a:r>
            <a:r>
              <a:rPr lang="en-US">
                <a:solidFill>
                  <a:srgbClr val="FFF2CC"/>
                </a:solidFill>
              </a:rPr>
              <a:t>Fields</a:t>
            </a:r>
            <a:r>
              <a:rPr lang="en-US"/>
              <a:t> in Java</a:t>
            </a:r>
            <a:endParaRPr/>
          </a:p>
          <a:p>
            <a:pPr indent="-361950" lvl="0" marL="457200" marR="0" rtl="0" algn="l">
              <a:lnSpc>
                <a:spcPct val="115000"/>
              </a:lnSpc>
              <a:spcBef>
                <a:spcPts val="0"/>
              </a:spcBef>
              <a:spcAft>
                <a:spcPts val="0"/>
              </a:spcAft>
              <a:buSzPts val="2100"/>
              <a:buChar char="●"/>
            </a:pPr>
            <a:r>
              <a:rPr lang="en-US"/>
              <a:t>Behavior ⇒ </a:t>
            </a:r>
            <a:r>
              <a:rPr lang="en-US">
                <a:solidFill>
                  <a:srgbClr val="FFF2CC"/>
                </a:solidFill>
              </a:rPr>
              <a:t>Methods</a:t>
            </a:r>
            <a:r>
              <a:rPr lang="en-US"/>
              <a:t> in Java</a:t>
            </a:r>
            <a:endParaRPr/>
          </a:p>
        </p:txBody>
      </p:sp>
      <p:sp>
        <p:nvSpPr>
          <p:cNvPr id="205" name="Google Shape;205;p34"/>
          <p:cNvSpPr/>
          <p:nvPr/>
        </p:nvSpPr>
        <p:spPr>
          <a:xfrm>
            <a:off x="3656925" y="2133225"/>
            <a:ext cx="2482500" cy="248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p:nvPr/>
        </p:nvSpPr>
        <p:spPr>
          <a:xfrm>
            <a:off x="4240425" y="2716725"/>
            <a:ext cx="1315500" cy="13155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34"/>
          <p:cNvCxnSpPr>
            <a:stCxn id="205" idx="0"/>
            <a:endCxn id="206" idx="0"/>
          </p:cNvCxnSpPr>
          <p:nvPr/>
        </p:nvCxnSpPr>
        <p:spPr>
          <a:xfrm>
            <a:off x="4898175" y="2133225"/>
            <a:ext cx="0" cy="583500"/>
          </a:xfrm>
          <a:prstGeom prst="straightConnector1">
            <a:avLst/>
          </a:prstGeom>
          <a:noFill/>
          <a:ln cap="flat" cmpd="sng" w="9525">
            <a:solidFill>
              <a:schemeClr val="dk2"/>
            </a:solidFill>
            <a:prstDash val="dash"/>
            <a:round/>
            <a:headEnd len="med" w="med" type="none"/>
            <a:tailEnd len="med" w="med" type="none"/>
          </a:ln>
        </p:spPr>
      </p:cxnSp>
      <p:cxnSp>
        <p:nvCxnSpPr>
          <p:cNvPr id="208" name="Google Shape;208;p34"/>
          <p:cNvCxnSpPr>
            <a:stCxn id="205" idx="7"/>
            <a:endCxn id="206" idx="7"/>
          </p:cNvCxnSpPr>
          <p:nvPr/>
        </p:nvCxnSpPr>
        <p:spPr>
          <a:xfrm flipH="1">
            <a:off x="5363371" y="2496779"/>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209" name="Google Shape;209;p34"/>
          <p:cNvCxnSpPr>
            <a:stCxn id="205" idx="6"/>
            <a:endCxn id="206" idx="6"/>
          </p:cNvCxnSpPr>
          <p:nvPr/>
        </p:nvCxnSpPr>
        <p:spPr>
          <a:xfrm rot="10800000">
            <a:off x="5555925" y="3374475"/>
            <a:ext cx="583500" cy="0"/>
          </a:xfrm>
          <a:prstGeom prst="straightConnector1">
            <a:avLst/>
          </a:prstGeom>
          <a:noFill/>
          <a:ln cap="flat" cmpd="sng" w="9525">
            <a:solidFill>
              <a:schemeClr val="dk2"/>
            </a:solidFill>
            <a:prstDash val="dash"/>
            <a:round/>
            <a:headEnd len="med" w="med" type="none"/>
            <a:tailEnd len="med" w="med" type="none"/>
          </a:ln>
        </p:spPr>
      </p:cxnSp>
      <p:cxnSp>
        <p:nvCxnSpPr>
          <p:cNvPr id="210" name="Google Shape;210;p34"/>
          <p:cNvCxnSpPr>
            <a:stCxn id="205" idx="1"/>
            <a:endCxn id="206" idx="1"/>
          </p:cNvCxnSpPr>
          <p:nvPr/>
        </p:nvCxnSpPr>
        <p:spPr>
          <a:xfrm>
            <a:off x="4020479" y="2496779"/>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211" name="Google Shape;211;p34"/>
          <p:cNvCxnSpPr>
            <a:stCxn id="205" idx="2"/>
            <a:endCxn id="206" idx="2"/>
          </p:cNvCxnSpPr>
          <p:nvPr/>
        </p:nvCxnSpPr>
        <p:spPr>
          <a:xfrm>
            <a:off x="3656925" y="3374475"/>
            <a:ext cx="583500" cy="0"/>
          </a:xfrm>
          <a:prstGeom prst="straightConnector1">
            <a:avLst/>
          </a:prstGeom>
          <a:noFill/>
          <a:ln cap="flat" cmpd="sng" w="9525">
            <a:solidFill>
              <a:schemeClr val="dk2"/>
            </a:solidFill>
            <a:prstDash val="dash"/>
            <a:round/>
            <a:headEnd len="med" w="med" type="none"/>
            <a:tailEnd len="med" w="med" type="none"/>
          </a:ln>
        </p:spPr>
      </p:cxnSp>
      <p:cxnSp>
        <p:nvCxnSpPr>
          <p:cNvPr id="212" name="Google Shape;212;p34"/>
          <p:cNvCxnSpPr>
            <a:stCxn id="205" idx="3"/>
            <a:endCxn id="206" idx="3"/>
          </p:cNvCxnSpPr>
          <p:nvPr/>
        </p:nvCxnSpPr>
        <p:spPr>
          <a:xfrm flipH="1" rot="10800000">
            <a:off x="4020479" y="3839671"/>
            <a:ext cx="412500" cy="412500"/>
          </a:xfrm>
          <a:prstGeom prst="straightConnector1">
            <a:avLst/>
          </a:prstGeom>
          <a:noFill/>
          <a:ln cap="flat" cmpd="sng" w="9525">
            <a:solidFill>
              <a:schemeClr val="dk2"/>
            </a:solidFill>
            <a:prstDash val="dash"/>
            <a:round/>
            <a:headEnd len="med" w="med" type="none"/>
            <a:tailEnd len="med" w="med" type="none"/>
          </a:ln>
        </p:spPr>
      </p:cxnSp>
      <p:cxnSp>
        <p:nvCxnSpPr>
          <p:cNvPr id="213" name="Google Shape;213;p34"/>
          <p:cNvCxnSpPr>
            <a:stCxn id="205" idx="4"/>
            <a:endCxn id="206" idx="4"/>
          </p:cNvCxnSpPr>
          <p:nvPr/>
        </p:nvCxnSpPr>
        <p:spPr>
          <a:xfrm rot="10800000">
            <a:off x="4898175" y="4032225"/>
            <a:ext cx="0" cy="583500"/>
          </a:xfrm>
          <a:prstGeom prst="straightConnector1">
            <a:avLst/>
          </a:prstGeom>
          <a:noFill/>
          <a:ln cap="flat" cmpd="sng" w="9525">
            <a:solidFill>
              <a:schemeClr val="dk2"/>
            </a:solidFill>
            <a:prstDash val="dash"/>
            <a:round/>
            <a:headEnd len="med" w="med" type="none"/>
            <a:tailEnd len="med" w="med" type="none"/>
          </a:ln>
        </p:spPr>
      </p:cxnSp>
      <p:cxnSp>
        <p:nvCxnSpPr>
          <p:cNvPr id="214" name="Google Shape;214;p34"/>
          <p:cNvCxnSpPr>
            <a:stCxn id="205" idx="5"/>
            <a:endCxn id="206" idx="5"/>
          </p:cNvCxnSpPr>
          <p:nvPr/>
        </p:nvCxnSpPr>
        <p:spPr>
          <a:xfrm rot="10800000">
            <a:off x="5363371" y="3839671"/>
            <a:ext cx="412500" cy="412500"/>
          </a:xfrm>
          <a:prstGeom prst="straightConnector1">
            <a:avLst/>
          </a:prstGeom>
          <a:noFill/>
          <a:ln cap="flat" cmpd="sng" w="9525">
            <a:solidFill>
              <a:schemeClr val="dk2"/>
            </a:solidFill>
            <a:prstDash val="dash"/>
            <a:round/>
            <a:headEnd len="med" w="med" type="none"/>
            <a:tailEnd len="med" w="med" type="none"/>
          </a:ln>
        </p:spPr>
      </p:cxnSp>
      <p:sp>
        <p:nvSpPr>
          <p:cNvPr id="215" name="Google Shape;215;p34"/>
          <p:cNvSpPr txBox="1"/>
          <p:nvPr/>
        </p:nvSpPr>
        <p:spPr>
          <a:xfrm>
            <a:off x="3456575" y="2877050"/>
            <a:ext cx="11112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accent1"/>
                </a:solidFill>
                <a:latin typeface="Average"/>
                <a:ea typeface="Average"/>
                <a:cs typeface="Average"/>
                <a:sym typeface="Average"/>
              </a:rPr>
              <a:t>Brake</a:t>
            </a:r>
            <a:endParaRPr sz="1200">
              <a:solidFill>
                <a:schemeClr val="accent1"/>
              </a:solidFill>
              <a:latin typeface="Average"/>
              <a:ea typeface="Average"/>
              <a:cs typeface="Average"/>
              <a:sym typeface="Average"/>
            </a:endParaRPr>
          </a:p>
        </p:txBody>
      </p:sp>
      <p:sp>
        <p:nvSpPr>
          <p:cNvPr id="216" name="Google Shape;216;p34"/>
          <p:cNvSpPr/>
          <p:nvPr/>
        </p:nvSpPr>
        <p:spPr>
          <a:xfrm>
            <a:off x="4630625" y="2984850"/>
            <a:ext cx="196500" cy="2394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p:nvPr/>
        </p:nvSpPr>
        <p:spPr>
          <a:xfrm>
            <a:off x="5139800" y="3215275"/>
            <a:ext cx="159300" cy="159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p:nvPr/>
        </p:nvSpPr>
        <p:spPr>
          <a:xfrm>
            <a:off x="4658500" y="3642675"/>
            <a:ext cx="196500" cy="169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p:nvPr/>
        </p:nvSpPr>
        <p:spPr>
          <a:xfrm>
            <a:off x="5039450" y="3479225"/>
            <a:ext cx="239400" cy="239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p:nvPr/>
        </p:nvSpPr>
        <p:spPr>
          <a:xfrm>
            <a:off x="4481975" y="3326750"/>
            <a:ext cx="196500" cy="196500"/>
          </a:xfrm>
          <a:prstGeom prst="plaque">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a:off x="4985550" y="2960675"/>
            <a:ext cx="239436" cy="18414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txBox="1"/>
          <p:nvPr/>
        </p:nvSpPr>
        <p:spPr>
          <a:xfrm>
            <a:off x="6616075" y="2550000"/>
            <a:ext cx="883500" cy="2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30 Km/h</a:t>
            </a:r>
            <a:endParaRPr>
              <a:solidFill>
                <a:srgbClr val="FFFFFF"/>
              </a:solidFill>
              <a:latin typeface="Average"/>
              <a:ea typeface="Average"/>
              <a:cs typeface="Average"/>
              <a:sym typeface="Average"/>
            </a:endParaRPr>
          </a:p>
        </p:txBody>
      </p:sp>
      <p:cxnSp>
        <p:nvCxnSpPr>
          <p:cNvPr id="223" name="Google Shape;223;p34"/>
          <p:cNvCxnSpPr>
            <a:stCxn id="221" idx="0"/>
            <a:endCxn id="222" idx="1"/>
          </p:cNvCxnSpPr>
          <p:nvPr/>
        </p:nvCxnSpPr>
        <p:spPr>
          <a:xfrm flipH="1" rot="10800000">
            <a:off x="5224786" y="2669645"/>
            <a:ext cx="1391400" cy="383100"/>
          </a:xfrm>
          <a:prstGeom prst="straightConnector1">
            <a:avLst/>
          </a:prstGeom>
          <a:noFill/>
          <a:ln cap="flat" cmpd="sng" w="19050">
            <a:solidFill>
              <a:schemeClr val="accent2"/>
            </a:solidFill>
            <a:prstDash val="dash"/>
            <a:round/>
            <a:headEnd len="med" w="med" type="none"/>
            <a:tailEnd len="med" w="med" type="none"/>
          </a:ln>
        </p:spPr>
      </p:cxnSp>
      <p:cxnSp>
        <p:nvCxnSpPr>
          <p:cNvPr id="224" name="Google Shape;224;p34"/>
          <p:cNvCxnSpPr>
            <a:stCxn id="217" idx="6"/>
            <a:endCxn id="225" idx="1"/>
          </p:cNvCxnSpPr>
          <p:nvPr/>
        </p:nvCxnSpPr>
        <p:spPr>
          <a:xfrm flipH="1" rot="10800000">
            <a:off x="5299100" y="3203125"/>
            <a:ext cx="1317000" cy="91800"/>
          </a:xfrm>
          <a:prstGeom prst="straightConnector1">
            <a:avLst/>
          </a:prstGeom>
          <a:noFill/>
          <a:ln cap="flat" cmpd="sng" w="19050">
            <a:solidFill>
              <a:schemeClr val="accent2"/>
            </a:solidFill>
            <a:prstDash val="dash"/>
            <a:round/>
            <a:headEnd len="med" w="med" type="none"/>
            <a:tailEnd len="med" w="med" type="none"/>
          </a:ln>
        </p:spPr>
      </p:cxnSp>
      <p:sp>
        <p:nvSpPr>
          <p:cNvPr id="225" name="Google Shape;225;p34"/>
          <p:cNvSpPr txBox="1"/>
          <p:nvPr/>
        </p:nvSpPr>
        <p:spPr>
          <a:xfrm>
            <a:off x="6616075" y="3083400"/>
            <a:ext cx="883500" cy="2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Average"/>
                <a:ea typeface="Average"/>
                <a:cs typeface="Average"/>
                <a:sym typeface="Average"/>
              </a:rPr>
              <a:t>5th gear</a:t>
            </a:r>
            <a:endParaRPr>
              <a:solidFill>
                <a:srgbClr val="FFFFFF"/>
              </a:solidFill>
              <a:latin typeface="Average"/>
              <a:ea typeface="Average"/>
              <a:cs typeface="Average"/>
              <a:sym typeface="Average"/>
            </a:endParaRPr>
          </a:p>
        </p:txBody>
      </p:sp>
      <p:sp>
        <p:nvSpPr>
          <p:cNvPr id="226" name="Google Shape;226;p34"/>
          <p:cNvSpPr txBox="1"/>
          <p:nvPr/>
        </p:nvSpPr>
        <p:spPr>
          <a:xfrm>
            <a:off x="3456575" y="3486650"/>
            <a:ext cx="11112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accent1"/>
                </a:solidFill>
                <a:latin typeface="Average"/>
                <a:ea typeface="Average"/>
                <a:cs typeface="Average"/>
                <a:sym typeface="Average"/>
              </a:rPr>
              <a:t>Change</a:t>
            </a:r>
            <a:br>
              <a:rPr lang="en-US" sz="1200">
                <a:solidFill>
                  <a:schemeClr val="accent1"/>
                </a:solidFill>
                <a:latin typeface="Average"/>
                <a:ea typeface="Average"/>
                <a:cs typeface="Average"/>
                <a:sym typeface="Average"/>
              </a:rPr>
            </a:br>
            <a:r>
              <a:rPr lang="en-US" sz="1200">
                <a:solidFill>
                  <a:schemeClr val="accent1"/>
                </a:solidFill>
                <a:latin typeface="Average"/>
                <a:ea typeface="Average"/>
                <a:cs typeface="Average"/>
                <a:sym typeface="Average"/>
              </a:rPr>
              <a:t>cadence</a:t>
            </a:r>
            <a:endParaRPr sz="1200">
              <a:solidFill>
                <a:schemeClr val="accent1"/>
              </a:solidFill>
              <a:latin typeface="Average"/>
              <a:ea typeface="Average"/>
              <a:cs typeface="Average"/>
              <a:sym typeface="Average"/>
            </a:endParaRPr>
          </a:p>
        </p:txBody>
      </p:sp>
      <p:sp>
        <p:nvSpPr>
          <p:cNvPr id="227" name="Google Shape;227;p34"/>
          <p:cNvSpPr txBox="1"/>
          <p:nvPr/>
        </p:nvSpPr>
        <p:spPr>
          <a:xfrm>
            <a:off x="3989975" y="2343650"/>
            <a:ext cx="1111200" cy="34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accent1"/>
                </a:solidFill>
                <a:latin typeface="Average"/>
                <a:ea typeface="Average"/>
                <a:cs typeface="Average"/>
                <a:sym typeface="Average"/>
              </a:rPr>
              <a:t>Change</a:t>
            </a:r>
            <a:br>
              <a:rPr lang="en-US" sz="1200">
                <a:solidFill>
                  <a:schemeClr val="accent1"/>
                </a:solidFill>
                <a:latin typeface="Average"/>
                <a:ea typeface="Average"/>
                <a:cs typeface="Average"/>
                <a:sym typeface="Average"/>
              </a:rPr>
            </a:br>
            <a:r>
              <a:rPr lang="en-US" sz="1200">
                <a:solidFill>
                  <a:schemeClr val="accent1"/>
                </a:solidFill>
                <a:latin typeface="Average"/>
                <a:ea typeface="Average"/>
                <a:cs typeface="Average"/>
                <a:sym typeface="Average"/>
              </a:rPr>
              <a:t>gears</a:t>
            </a:r>
            <a:endParaRPr sz="1200">
              <a:solidFill>
                <a:schemeClr val="accent1"/>
              </a:solidFill>
              <a:latin typeface="Average"/>
              <a:ea typeface="Average"/>
              <a:cs typeface="Average"/>
              <a:sym typeface="Average"/>
            </a:endParaRPr>
          </a:p>
        </p:txBody>
      </p:sp>
      <p:sp>
        <p:nvSpPr>
          <p:cNvPr id="228" name="Google Shape;228;p34"/>
          <p:cNvSpPr txBox="1"/>
          <p:nvPr/>
        </p:nvSpPr>
        <p:spPr>
          <a:xfrm>
            <a:off x="2237175" y="4629650"/>
            <a:ext cx="5322000" cy="4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FFFFFF"/>
                </a:solidFill>
                <a:latin typeface="Average"/>
                <a:ea typeface="Average"/>
                <a:cs typeface="Average"/>
                <a:sym typeface="Average"/>
              </a:rPr>
              <a:t>A bicycle modeled as a software object</a:t>
            </a:r>
            <a:endParaRPr b="1" sz="1700">
              <a:solidFill>
                <a:srgbClr val="FFFFFF"/>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Benefits of Coding based on objects</a:t>
            </a:r>
            <a:endParaRPr/>
          </a:p>
        </p:txBody>
      </p:sp>
      <p:sp>
        <p:nvSpPr>
          <p:cNvPr id="235" name="Google Shape;23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a:t>Modularity</a:t>
            </a:r>
            <a:endParaRPr/>
          </a:p>
          <a:p>
            <a:pPr indent="-361950" lvl="0" marL="457200" rtl="0" algn="l">
              <a:spcBef>
                <a:spcPts val="0"/>
              </a:spcBef>
              <a:spcAft>
                <a:spcPts val="0"/>
              </a:spcAft>
              <a:buSzPts val="2100"/>
              <a:buChar char="●"/>
            </a:pPr>
            <a:r>
              <a:rPr lang="en-US"/>
              <a:t>Information-hiding</a:t>
            </a:r>
            <a:endParaRPr/>
          </a:p>
          <a:p>
            <a:pPr indent="-361950" lvl="0" marL="457200" rtl="0" algn="l">
              <a:spcBef>
                <a:spcPts val="0"/>
              </a:spcBef>
              <a:spcAft>
                <a:spcPts val="0"/>
              </a:spcAft>
              <a:buSzPts val="2100"/>
              <a:buChar char="●"/>
            </a:pPr>
            <a:r>
              <a:rPr lang="en-US"/>
              <a:t>Code reuse</a:t>
            </a:r>
            <a:endParaRPr/>
          </a:p>
          <a:p>
            <a:pPr indent="-361950" lvl="0" marL="457200" rtl="0" algn="l">
              <a:spcBef>
                <a:spcPts val="0"/>
              </a:spcBef>
              <a:spcAft>
                <a:spcPts val="0"/>
              </a:spcAft>
              <a:buSzPts val="2100"/>
              <a:buChar char="●"/>
            </a:pPr>
            <a:r>
              <a:rPr lang="en-US"/>
              <a:t>Pluggability and debugging ease</a:t>
            </a:r>
            <a:endParaRPr/>
          </a:p>
        </p:txBody>
      </p:sp>
      <p:sp>
        <p:nvSpPr>
          <p:cNvPr id="236" name="Google Shape;236;p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is a class?</a:t>
            </a:r>
            <a:endParaRPr/>
          </a:p>
        </p:txBody>
      </p:sp>
      <p:sp>
        <p:nvSpPr>
          <p:cNvPr id="243" name="Google Shape;24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a:t>A </a:t>
            </a:r>
            <a:r>
              <a:rPr lang="en-US">
                <a:solidFill>
                  <a:srgbClr val="FFF2CC"/>
                </a:solidFill>
              </a:rPr>
              <a:t>blueprint</a:t>
            </a:r>
            <a:r>
              <a:rPr lang="en-US"/>
              <a:t> of an object.</a:t>
            </a:r>
            <a:endParaRPr/>
          </a:p>
        </p:txBody>
      </p:sp>
      <p:sp>
        <p:nvSpPr>
          <p:cNvPr id="244" name="Google Shape;244;p3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pic>
        <p:nvPicPr>
          <p:cNvPr id="245" name="Google Shape;245;p36"/>
          <p:cNvPicPr preferRelativeResize="0"/>
          <p:nvPr/>
        </p:nvPicPr>
        <p:blipFill rotWithShape="1">
          <a:blip r:embed="rId3">
            <a:alphaModFix/>
          </a:blip>
          <a:srcRect b="18808" l="2842" r="30747" t="10877"/>
          <a:stretch/>
        </p:blipFill>
        <p:spPr>
          <a:xfrm>
            <a:off x="405000" y="1722525"/>
            <a:ext cx="4350226" cy="2506751"/>
          </a:xfrm>
          <a:prstGeom prst="rect">
            <a:avLst/>
          </a:prstGeom>
          <a:noFill/>
          <a:ln>
            <a:noFill/>
          </a:ln>
        </p:spPr>
      </p:pic>
      <p:pic>
        <p:nvPicPr>
          <p:cNvPr id="246" name="Google Shape;246;p36"/>
          <p:cNvPicPr preferRelativeResize="0"/>
          <p:nvPr/>
        </p:nvPicPr>
        <p:blipFill>
          <a:blip r:embed="rId4">
            <a:alphaModFix/>
          </a:blip>
          <a:stretch>
            <a:fillRect/>
          </a:stretch>
        </p:blipFill>
        <p:spPr>
          <a:xfrm>
            <a:off x="4926100" y="1722525"/>
            <a:ext cx="4034426" cy="2506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is a class?</a:t>
            </a:r>
            <a:endParaRPr/>
          </a:p>
        </p:txBody>
      </p:sp>
      <p:sp>
        <p:nvSpPr>
          <p:cNvPr id="253" name="Google Shape;253;p37"/>
          <p:cNvSpPr txBox="1"/>
          <p:nvPr>
            <p:ph idx="1" type="body"/>
          </p:nvPr>
        </p:nvSpPr>
        <p:spPr>
          <a:xfrm>
            <a:off x="311700" y="1152475"/>
            <a:ext cx="8520600" cy="2013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US">
                <a:solidFill>
                  <a:srgbClr val="FFF2CC"/>
                </a:solidFill>
              </a:rPr>
              <a:t>Objects</a:t>
            </a:r>
            <a:r>
              <a:rPr lang="en-US"/>
              <a:t>: Concept</a:t>
            </a:r>
            <a:endParaRPr/>
          </a:p>
          <a:p>
            <a:pPr indent="-361950" lvl="0" marL="457200" rtl="0" algn="l">
              <a:spcBef>
                <a:spcPts val="0"/>
              </a:spcBef>
              <a:spcAft>
                <a:spcPts val="0"/>
              </a:spcAft>
              <a:buSzPts val="2100"/>
              <a:buChar char="●"/>
            </a:pPr>
            <a:r>
              <a:rPr lang="en-US">
                <a:solidFill>
                  <a:srgbClr val="FFF2CC"/>
                </a:solidFill>
              </a:rPr>
              <a:t>A class</a:t>
            </a:r>
            <a:r>
              <a:rPr lang="en-US"/>
              <a:t>: Detailed specification of objects.</a:t>
            </a:r>
            <a:endParaRPr/>
          </a:p>
          <a:p>
            <a:pPr indent="-336550" lvl="1" marL="914400" rtl="0" algn="l">
              <a:spcBef>
                <a:spcPts val="0"/>
              </a:spcBef>
              <a:spcAft>
                <a:spcPts val="0"/>
              </a:spcAft>
              <a:buSzPts val="1700"/>
              <a:buChar char="○"/>
            </a:pPr>
            <a:r>
              <a:rPr lang="en-US" sz="1800"/>
              <a:t>Usually defined as a Java source code file</a:t>
            </a:r>
            <a:endParaRPr sz="1800"/>
          </a:p>
          <a:p>
            <a:pPr indent="-361950" lvl="0" marL="457200" rtl="0" algn="l">
              <a:spcBef>
                <a:spcPts val="0"/>
              </a:spcBef>
              <a:spcAft>
                <a:spcPts val="0"/>
              </a:spcAft>
              <a:buSzPts val="2100"/>
              <a:buChar char="●"/>
            </a:pPr>
            <a:r>
              <a:rPr lang="en-US">
                <a:solidFill>
                  <a:srgbClr val="FFF2CC"/>
                </a:solidFill>
              </a:rPr>
              <a:t>An instance</a:t>
            </a:r>
            <a:r>
              <a:rPr lang="en-US"/>
              <a:t>: A real object created based on the class.</a:t>
            </a:r>
            <a:endParaRPr/>
          </a:p>
          <a:p>
            <a:pPr indent="-361950" lvl="0" marL="457200" rtl="0" algn="l">
              <a:spcBef>
                <a:spcPts val="0"/>
              </a:spcBef>
              <a:spcAft>
                <a:spcPts val="0"/>
              </a:spcAft>
              <a:buSzPts val="2100"/>
              <a:buChar char="●"/>
            </a:pPr>
            <a:r>
              <a:rPr lang="en-US"/>
              <a:t>Example</a:t>
            </a:r>
            <a:endParaRPr/>
          </a:p>
          <a:p>
            <a:pPr indent="-336550" lvl="1" marL="914400" rtl="0" algn="l">
              <a:spcBef>
                <a:spcPts val="0"/>
              </a:spcBef>
              <a:spcAft>
                <a:spcPts val="0"/>
              </a:spcAft>
              <a:buSzPts val="1700"/>
              <a:buChar char="○"/>
            </a:pPr>
            <a:r>
              <a:rPr lang="en-US"/>
              <a:t>"</a:t>
            </a:r>
            <a:r>
              <a:rPr b="1" lang="en-US">
                <a:solidFill>
                  <a:srgbClr val="FFF2CC"/>
                </a:solidFill>
              </a:rPr>
              <a:t>My</a:t>
            </a:r>
            <a:r>
              <a:rPr lang="en-US"/>
              <a:t> bicycle is </a:t>
            </a:r>
            <a:r>
              <a:rPr lang="en-US">
                <a:solidFill>
                  <a:srgbClr val="FFF2CC"/>
                </a:solidFill>
              </a:rPr>
              <a:t>an instance</a:t>
            </a:r>
            <a:r>
              <a:rPr lang="en-US"/>
              <a:t> of the class of objects known as bicycles."</a:t>
            </a:r>
            <a:endParaRPr/>
          </a:p>
        </p:txBody>
      </p:sp>
      <p:sp>
        <p:nvSpPr>
          <p:cNvPr id="254" name="Google Shape;254;p3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pic>
        <p:nvPicPr>
          <p:cNvPr id="255" name="Google Shape;255;p37"/>
          <p:cNvPicPr preferRelativeResize="0"/>
          <p:nvPr/>
        </p:nvPicPr>
        <p:blipFill>
          <a:blip r:embed="rId3">
            <a:alphaModFix/>
          </a:blip>
          <a:stretch>
            <a:fillRect/>
          </a:stretch>
        </p:blipFill>
        <p:spPr>
          <a:xfrm>
            <a:off x="1363975" y="3394975"/>
            <a:ext cx="1694823" cy="1672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